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5"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6" autoAdjust="0"/>
  </p:normalViewPr>
  <p:slideViewPr>
    <p:cSldViewPr>
      <p:cViewPr varScale="1">
        <p:scale>
          <a:sx n="45" d="100"/>
          <a:sy n="45" d="100"/>
        </p:scale>
        <p:origin x="-162" y="-10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38481E-9969-4326-ACCD-71D6A3C96AE8}"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B35C5-6EBE-4361-8DEE-5EC2167DC0AB}"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8481E-9969-4326-ACCD-71D6A3C96AE8}"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B35C5-6EBE-4361-8DEE-5EC2167DC0AB}"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8481E-9969-4326-ACCD-71D6A3C96AE8}"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B35C5-6EBE-4361-8DEE-5EC2167DC0AB}"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8481E-9969-4326-ACCD-71D6A3C96AE8}"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B35C5-6EBE-4361-8DEE-5EC2167DC0AB}"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8481E-9969-4326-ACCD-71D6A3C96AE8}"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B35C5-6EBE-4361-8DEE-5EC2167DC0AB}"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38481E-9969-4326-ACCD-71D6A3C96AE8}"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B35C5-6EBE-4361-8DEE-5EC2167DC0AB}"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38481E-9969-4326-ACCD-71D6A3C96AE8}" type="datetimeFigureOut">
              <a:rPr lang="en-US" smtClean="0"/>
              <a:pPr/>
              <a:t>9/13/2011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B35C5-6EBE-4361-8DEE-5EC2167DC0AB}"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38481E-9969-4326-ACCD-71D6A3C96AE8}" type="datetimeFigureOut">
              <a:rPr lang="en-US" smtClean="0"/>
              <a:pPr/>
              <a:t>9/13/2011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B35C5-6EBE-4361-8DEE-5EC2167DC0AB}"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8481E-9969-4326-ACCD-71D6A3C96AE8}" type="datetimeFigureOut">
              <a:rPr lang="en-US" smtClean="0"/>
              <a:pPr/>
              <a:t>9/13/2011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B35C5-6EBE-4361-8DEE-5EC2167DC0AB}"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8481E-9969-4326-ACCD-71D6A3C96AE8}"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B35C5-6EBE-4361-8DEE-5EC2167DC0AB}"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8481E-9969-4326-ACCD-71D6A3C96AE8}"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B35C5-6EBE-4361-8DEE-5EC2167DC0AB}"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8481E-9969-4326-ACCD-71D6A3C96AE8}" type="datetimeFigureOut">
              <a:rPr lang="en-US" smtClean="0"/>
              <a:pPr/>
              <a:t>9/13/2011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B35C5-6EBE-4361-8DEE-5EC2167DC0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eachy_Head_and_Seven_Sisters_Cliffs_East_Sussex_England.jpg"/>
          <p:cNvPicPr>
            <a:picLocks noChangeAspect="1"/>
          </p:cNvPicPr>
          <p:nvPr/>
        </p:nvPicPr>
        <p:blipFill>
          <a:blip r:embed="rId2" cstate="print">
            <a:lum bright="29000"/>
          </a:blip>
          <a:stretch>
            <a:fillRect/>
          </a:stretch>
        </p:blipFill>
        <p:spPr>
          <a:xfrm>
            <a:off x="0" y="990600"/>
            <a:ext cx="9144000" cy="5867400"/>
          </a:xfrm>
          <a:prstGeom prst="rect">
            <a:avLst/>
          </a:prstGeom>
        </p:spPr>
      </p:pic>
      <p:sp>
        <p:nvSpPr>
          <p:cNvPr id="2" name="Title 1"/>
          <p:cNvSpPr>
            <a:spLocks noGrp="1"/>
          </p:cNvSpPr>
          <p:nvPr>
            <p:ph type="ctrTitle"/>
          </p:nvPr>
        </p:nvSpPr>
        <p:spPr>
          <a:xfrm>
            <a:off x="0" y="1524000"/>
            <a:ext cx="9144000" cy="1470025"/>
          </a:xfrm>
        </p:spPr>
        <p:txBody>
          <a:bodyPr>
            <a:noAutofit/>
          </a:bodyPr>
          <a:lstStyle/>
          <a:p>
            <a:r>
              <a:rPr lang="en-US" sz="8000" b="1" dirty="0" smtClean="0">
                <a:latin typeface="Times New Roman" pitchFamily="18" charset="0"/>
                <a:cs typeface="Times New Roman" pitchFamily="18" charset="0"/>
              </a:rPr>
              <a:t>Rocks and Minerals</a:t>
            </a:r>
            <a:endParaRPr lang="en-US" sz="8000" b="1" dirty="0">
              <a:latin typeface="Times New Roman" pitchFamily="18" charset="0"/>
              <a:cs typeface="Times New Roman" pitchFamily="18" charset="0"/>
            </a:endParaRPr>
          </a:p>
        </p:txBody>
      </p:sp>
      <p:sp>
        <p:nvSpPr>
          <p:cNvPr id="3" name="Subtitle 2"/>
          <p:cNvSpPr>
            <a:spLocks noGrp="1"/>
          </p:cNvSpPr>
          <p:nvPr>
            <p:ph type="subTitle" idx="1"/>
          </p:nvPr>
        </p:nvSpPr>
        <p:spPr>
          <a:xfrm>
            <a:off x="1143000" y="3276600"/>
            <a:ext cx="6400800" cy="2514600"/>
          </a:xfrm>
        </p:spPr>
        <p:txBody>
          <a:bodyPr>
            <a:normAutofit fontScale="92500" lnSpcReduction="20000"/>
          </a:bodyPr>
          <a:lstStyle/>
          <a:p>
            <a:r>
              <a:rPr lang="en-US" b="1" dirty="0" smtClean="0">
                <a:solidFill>
                  <a:schemeClr val="tx1"/>
                </a:solidFill>
                <a:latin typeface="Arial" pitchFamily="34" charset="0"/>
                <a:cs typeface="Arial" pitchFamily="34" charset="0"/>
              </a:rPr>
              <a:t>Practice Test (</a:t>
            </a:r>
            <a:r>
              <a:rPr lang="en-US" b="1" dirty="0" err="1" smtClean="0">
                <a:solidFill>
                  <a:schemeClr val="tx1"/>
                </a:solidFill>
                <a:latin typeface="Arial" pitchFamily="34" charset="0"/>
                <a:cs typeface="Arial" pitchFamily="34" charset="0"/>
              </a:rPr>
              <a:t>Powerpoint</a:t>
            </a:r>
            <a:r>
              <a:rPr lang="en-US" b="1" dirty="0" smtClean="0">
                <a:solidFill>
                  <a:schemeClr val="tx1"/>
                </a:solidFill>
                <a:latin typeface="Arial" pitchFamily="34" charset="0"/>
                <a:cs typeface="Arial" pitchFamily="34" charset="0"/>
              </a:rPr>
              <a:t>)</a:t>
            </a:r>
          </a:p>
          <a:p>
            <a:r>
              <a:rPr lang="en-US" sz="2800" b="1" dirty="0" smtClean="0">
                <a:solidFill>
                  <a:schemeClr val="tx1"/>
                </a:solidFill>
                <a:latin typeface="Arial" pitchFamily="34" charset="0"/>
                <a:cs typeface="Arial" pitchFamily="34" charset="0"/>
              </a:rPr>
              <a:t>Please use corresponding </a:t>
            </a:r>
            <a:r>
              <a:rPr lang="en-US" sz="2800" b="1" dirty="0">
                <a:solidFill>
                  <a:schemeClr val="tx1"/>
                </a:solidFill>
                <a:latin typeface="Arial" pitchFamily="34" charset="0"/>
                <a:cs typeface="Arial" pitchFamily="34" charset="0"/>
              </a:rPr>
              <a:t>a</a:t>
            </a:r>
            <a:r>
              <a:rPr lang="en-US" sz="2800" b="1" dirty="0" smtClean="0">
                <a:solidFill>
                  <a:schemeClr val="tx1"/>
                </a:solidFill>
                <a:latin typeface="Arial" pitchFamily="34" charset="0"/>
                <a:cs typeface="Arial" pitchFamily="34" charset="0"/>
              </a:rPr>
              <a:t>nswer sheet.</a:t>
            </a:r>
          </a:p>
          <a:p>
            <a:endParaRPr lang="en-US" sz="2800" b="1" dirty="0">
              <a:solidFill>
                <a:schemeClr val="tx1"/>
              </a:solidFill>
              <a:latin typeface="Arial" pitchFamily="34" charset="0"/>
              <a:cs typeface="Arial" pitchFamily="34" charset="0"/>
            </a:endParaRPr>
          </a:p>
          <a:p>
            <a:r>
              <a:rPr lang="en-US" sz="2800" b="1" dirty="0" smtClean="0">
                <a:solidFill>
                  <a:srgbClr val="FF0000"/>
                </a:solidFill>
                <a:latin typeface="Arial" pitchFamily="34" charset="0"/>
                <a:cs typeface="Arial" pitchFamily="34" charset="0"/>
              </a:rPr>
              <a:t>Slides are automatic- do not click while presentation is in progress.</a:t>
            </a:r>
            <a:endParaRPr lang="en-US" sz="2800" b="1" dirty="0">
              <a:solidFill>
                <a:srgbClr val="FF0000"/>
              </a:solidFill>
              <a:latin typeface="Arial" pitchFamily="34" charset="0"/>
              <a:cs typeface="Arial"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14288" y="0"/>
            <a:ext cx="9129712" cy="914400"/>
          </a:xfrm>
          <a:prstGeom prst="rect">
            <a:avLst/>
          </a:prstGeom>
          <a:noFill/>
          <a:ln w="9525">
            <a:noFill/>
            <a:miter lim="800000"/>
            <a:headEnd/>
            <a:tailEnd/>
          </a:ln>
        </p:spPr>
      </p:pic>
      <p:sp>
        <p:nvSpPr>
          <p:cNvPr id="6" name="Rectangle 5"/>
          <p:cNvSpPr/>
          <p:nvPr/>
        </p:nvSpPr>
        <p:spPr>
          <a:xfrm>
            <a:off x="0" y="914400"/>
            <a:ext cx="9150350" cy="1143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Tree>
  </p:cSld>
  <p:clrMapOvr>
    <a:masterClrMapping/>
  </p:clrMapOvr>
  <p:transition spd="med" advTm="10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4572000" cy="5973763"/>
          </a:xfrm>
        </p:spPr>
        <p:txBody>
          <a:bodyPr>
            <a:normAutofit fontScale="77500" lnSpcReduction="20000"/>
          </a:bodyPr>
          <a:lstStyle/>
          <a:p>
            <a:pPr>
              <a:buNone/>
            </a:pPr>
            <a:r>
              <a:rPr lang="en-US" sz="2000" dirty="0" smtClean="0">
                <a:latin typeface="Arial" pitchFamily="34" charset="0"/>
                <a:cs typeface="Arial" pitchFamily="34" charset="0"/>
              </a:rPr>
              <a:t>10. To what class of minerals does this specimen belong to?</a:t>
            </a:r>
          </a:p>
          <a:p>
            <a:pPr marL="457200" indent="-457200">
              <a:buAutoNum type="alphaLcParenR"/>
            </a:pPr>
            <a:r>
              <a:rPr lang="en-US" sz="2000" dirty="0" smtClean="0">
                <a:latin typeface="Arial" pitchFamily="34" charset="0"/>
                <a:cs typeface="Arial" pitchFamily="34" charset="0"/>
              </a:rPr>
              <a:t>Silicates</a:t>
            </a:r>
          </a:p>
          <a:p>
            <a:pPr marL="457200" indent="-457200">
              <a:buAutoNum type="alphaLcParenR"/>
            </a:pPr>
            <a:r>
              <a:rPr lang="en-US" sz="2000" dirty="0" smtClean="0">
                <a:latin typeface="Arial" pitchFamily="34" charset="0"/>
                <a:cs typeface="Arial" pitchFamily="34" charset="0"/>
              </a:rPr>
              <a:t>Sulfates</a:t>
            </a:r>
          </a:p>
          <a:p>
            <a:pPr marL="457200" indent="-457200">
              <a:buAutoNum type="alphaLcParenR"/>
            </a:pPr>
            <a:r>
              <a:rPr lang="en-US" sz="2000" dirty="0" smtClean="0">
                <a:latin typeface="Arial" pitchFamily="34" charset="0"/>
                <a:cs typeface="Arial" pitchFamily="34" charset="0"/>
              </a:rPr>
              <a:t>Halides</a:t>
            </a:r>
          </a:p>
          <a:p>
            <a:pPr marL="457200" indent="-457200">
              <a:buAutoNum type="alphaLcParenR"/>
            </a:pPr>
            <a:r>
              <a:rPr lang="en-US" sz="2000" dirty="0" smtClean="0">
                <a:latin typeface="Arial" pitchFamily="34" charset="0"/>
                <a:cs typeface="Arial" pitchFamily="34" charset="0"/>
              </a:rPr>
              <a:t>Sulfides</a:t>
            </a:r>
          </a:p>
          <a:p>
            <a:pPr marL="457200" indent="-457200">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11. What is the famous nickname of this mineral?</a:t>
            </a:r>
          </a:p>
          <a:p>
            <a:pPr marL="457200" indent="-457200">
              <a:buAutoNum type="alphaLcParenR"/>
            </a:pPr>
            <a:r>
              <a:rPr lang="en-US" sz="2000" dirty="0" smtClean="0">
                <a:latin typeface="Arial" pitchFamily="34" charset="0"/>
                <a:cs typeface="Arial" pitchFamily="34" charset="0"/>
              </a:rPr>
              <a:t>“Fairy Stone”</a:t>
            </a:r>
          </a:p>
          <a:p>
            <a:pPr marL="457200" indent="-457200">
              <a:buAutoNum type="alphaLcParenR"/>
            </a:pPr>
            <a:r>
              <a:rPr lang="en-US" sz="2000" dirty="0" smtClean="0">
                <a:latin typeface="Arial" pitchFamily="34" charset="0"/>
                <a:cs typeface="Arial" pitchFamily="34" charset="0"/>
              </a:rPr>
              <a:t>“Fools Gold”</a:t>
            </a:r>
          </a:p>
          <a:p>
            <a:pPr marL="457200" indent="-457200">
              <a:buAutoNum type="alphaLcParenR"/>
            </a:pPr>
            <a:r>
              <a:rPr lang="en-US" sz="2000" dirty="0" smtClean="0">
                <a:latin typeface="Arial" pitchFamily="34" charset="0"/>
                <a:cs typeface="Arial" pitchFamily="34" charset="0"/>
              </a:rPr>
              <a:t>“November’s Rich”</a:t>
            </a:r>
          </a:p>
          <a:p>
            <a:pPr marL="457200" indent="-457200">
              <a:buAutoNum type="alphaLcParenR"/>
            </a:pPr>
            <a:r>
              <a:rPr lang="en-US" sz="2000" dirty="0" smtClean="0">
                <a:latin typeface="Arial" pitchFamily="34" charset="0"/>
                <a:cs typeface="Arial" pitchFamily="34" charset="0"/>
              </a:rPr>
              <a:t>“Morning Star”</a:t>
            </a:r>
          </a:p>
          <a:p>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12. Which of these statements is NOT correct?</a:t>
            </a:r>
          </a:p>
          <a:p>
            <a:pPr marL="457200" indent="-457200">
              <a:buAutoNum type="alphaLcParenR"/>
            </a:pPr>
            <a:r>
              <a:rPr lang="en-US" sz="2000" dirty="0" smtClean="0">
                <a:latin typeface="Arial" pitchFamily="34" charset="0"/>
                <a:cs typeface="Arial" pitchFamily="34" charset="0"/>
              </a:rPr>
              <a:t>This mineral is the state mineral of Georgia.</a:t>
            </a:r>
          </a:p>
          <a:p>
            <a:pPr marL="457200" indent="-457200">
              <a:buAutoNum type="alphaLcParenR"/>
            </a:pPr>
            <a:r>
              <a:rPr lang="en-US" sz="2000" dirty="0" smtClean="0">
                <a:latin typeface="Arial" pitchFamily="34" charset="0"/>
                <a:cs typeface="Arial" pitchFamily="34" charset="0"/>
              </a:rPr>
              <a:t>This mineral is used as an index mineral to determine metamorphic conditions.</a:t>
            </a:r>
          </a:p>
          <a:p>
            <a:pPr marL="457200" indent="-457200">
              <a:buAutoNum type="alphaLcParenR"/>
            </a:pPr>
            <a:r>
              <a:rPr lang="en-US" sz="2000" dirty="0" smtClean="0">
                <a:latin typeface="Arial" pitchFamily="34" charset="0"/>
                <a:cs typeface="Arial" pitchFamily="34" charset="0"/>
              </a:rPr>
              <a:t>This mineral </a:t>
            </a:r>
            <a:r>
              <a:rPr lang="en-US" sz="2000" dirty="0">
                <a:latin typeface="Arial" pitchFamily="34" charset="0"/>
                <a:cs typeface="Arial" pitchFamily="34" charset="0"/>
              </a:rPr>
              <a:t>w</a:t>
            </a:r>
            <a:r>
              <a:rPr lang="en-US" sz="2000" dirty="0" smtClean="0">
                <a:latin typeface="Arial" pitchFamily="34" charset="0"/>
                <a:cs typeface="Arial" pitchFamily="34" charset="0"/>
              </a:rPr>
              <a:t>as once used to ward of witchcraft and disease.</a:t>
            </a:r>
          </a:p>
          <a:p>
            <a:pPr marL="457200" indent="-457200">
              <a:buAutoNum type="alphaLcParenR"/>
            </a:pPr>
            <a:r>
              <a:rPr lang="en-US" sz="2000" dirty="0" smtClean="0">
                <a:latin typeface="Arial" pitchFamily="34" charset="0"/>
                <a:cs typeface="Arial" pitchFamily="34" charset="0"/>
              </a:rPr>
              <a:t>This mineral is used as an index mineral to determine the crystallization temperature of intrusive igneous rock</a:t>
            </a:r>
            <a:endParaRPr lang="en-US" sz="2000" dirty="0">
              <a:latin typeface="Arial" pitchFamily="34" charset="0"/>
              <a:cs typeface="Arial" pitchFamily="34" charset="0"/>
            </a:endParaRPr>
          </a:p>
        </p:txBody>
      </p:sp>
      <p:pic>
        <p:nvPicPr>
          <p:cNvPr id="4" name="Content Placeholder 3" descr="stauroli.jpg"/>
          <p:cNvPicPr>
            <a:picLocks noChangeAspect="1"/>
          </p:cNvPicPr>
          <p:nvPr/>
        </p:nvPicPr>
        <p:blipFill>
          <a:blip r:embed="rId2" cstate="print"/>
          <a:stretch>
            <a:fillRect/>
          </a:stretch>
        </p:blipFill>
        <p:spPr>
          <a:xfrm>
            <a:off x="4572000" y="1371600"/>
            <a:ext cx="4292600" cy="3219450"/>
          </a:xfrm>
          <a:prstGeom prst="rect">
            <a:avLst/>
          </a:prstGeom>
        </p:spPr>
      </p:pic>
    </p:spTree>
  </p:cSld>
  <p:clrMapOvr>
    <a:masterClrMapping/>
  </p:clrMapOvr>
  <p:transition spd="med" advTm="9000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Identify the specimen below</a:t>
            </a:r>
            <a:endParaRPr lang="en-US" dirty="0"/>
          </a:p>
        </p:txBody>
      </p:sp>
      <p:pic>
        <p:nvPicPr>
          <p:cNvPr id="6" name="Content Placeholder 5" descr="scoria.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spd="med" advTm="6000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4572000" cy="5897563"/>
          </a:xfrm>
        </p:spPr>
        <p:txBody>
          <a:bodyPr>
            <a:normAutofit fontScale="92500" lnSpcReduction="20000"/>
          </a:bodyPr>
          <a:lstStyle/>
          <a:p>
            <a:pPr>
              <a:buNone/>
            </a:pPr>
            <a:r>
              <a:rPr lang="en-US" sz="2000" dirty="0" smtClean="0"/>
              <a:t>14. How is this rock classified?</a:t>
            </a:r>
          </a:p>
          <a:p>
            <a:pPr marL="457200" indent="-457200">
              <a:buAutoNum type="alphaLcParenR"/>
            </a:pPr>
            <a:r>
              <a:rPr lang="en-US" sz="2000" dirty="0" err="1" smtClean="0"/>
              <a:t>Clastic</a:t>
            </a:r>
            <a:endParaRPr lang="en-US" sz="2000" dirty="0" smtClean="0"/>
          </a:p>
          <a:p>
            <a:pPr marL="457200" indent="-457200">
              <a:buAutoNum type="alphaLcParenR"/>
            </a:pPr>
            <a:r>
              <a:rPr lang="en-US" sz="2000" dirty="0" smtClean="0"/>
              <a:t>Extrusive</a:t>
            </a:r>
          </a:p>
          <a:p>
            <a:pPr marL="457200" indent="-457200">
              <a:buAutoNum type="alphaLcParenR"/>
            </a:pPr>
            <a:r>
              <a:rPr lang="en-US" sz="2000" dirty="0" smtClean="0"/>
              <a:t>Chemical</a:t>
            </a:r>
          </a:p>
          <a:p>
            <a:pPr marL="457200" indent="-457200">
              <a:buAutoNum type="alphaLcParenR"/>
            </a:pPr>
            <a:r>
              <a:rPr lang="en-US" sz="2000" dirty="0" smtClean="0"/>
              <a:t>Intrusive</a:t>
            </a:r>
          </a:p>
          <a:p>
            <a:endParaRPr lang="en-US" sz="2000" dirty="0" smtClean="0"/>
          </a:p>
          <a:p>
            <a:pPr>
              <a:buNone/>
            </a:pPr>
            <a:r>
              <a:rPr lang="en-US" sz="2000" dirty="0" smtClean="0"/>
              <a:t>15. True or False: This specimen is strictly andesitic in composition.</a:t>
            </a:r>
          </a:p>
          <a:p>
            <a:endParaRPr lang="en-US" sz="2000" dirty="0" smtClean="0"/>
          </a:p>
          <a:p>
            <a:pPr>
              <a:buNone/>
            </a:pPr>
            <a:r>
              <a:rPr lang="en-US" sz="2000" dirty="0" smtClean="0"/>
              <a:t>16. Which of these statements is correct?</a:t>
            </a:r>
          </a:p>
          <a:p>
            <a:pPr marL="457200" indent="-457200">
              <a:buAutoNum type="alphaLcParenR"/>
            </a:pPr>
            <a:r>
              <a:rPr lang="en-US" sz="2000" dirty="0" smtClean="0"/>
              <a:t>The specimen has many air pockets, so it floats in water</a:t>
            </a:r>
          </a:p>
          <a:p>
            <a:pPr marL="457200" indent="-457200">
              <a:buAutoNum type="alphaLcParenR"/>
            </a:pPr>
            <a:r>
              <a:rPr lang="en-US" sz="2000" dirty="0" smtClean="0"/>
              <a:t>The specimen has air pockets, meaning it cooled underwater at a very fast rate.</a:t>
            </a:r>
          </a:p>
          <a:p>
            <a:pPr marL="457200" indent="-457200">
              <a:buAutoNum type="alphaLcParenR"/>
            </a:pPr>
            <a:r>
              <a:rPr lang="en-US" sz="2000" dirty="0" smtClean="0"/>
              <a:t>The specimen has air pockets, but because of it’s specific gravity is more than 1, it sinks.</a:t>
            </a:r>
          </a:p>
          <a:p>
            <a:pPr marL="457200" indent="-457200">
              <a:buAutoNum type="alphaLcParenR"/>
            </a:pPr>
            <a:r>
              <a:rPr lang="en-US" sz="2000" dirty="0" smtClean="0"/>
              <a:t>The specimen has air pockets, but because it was intruded, heavier crystals have formed at its center. Because of this, it sinks.</a:t>
            </a:r>
          </a:p>
        </p:txBody>
      </p:sp>
      <p:pic>
        <p:nvPicPr>
          <p:cNvPr id="4" name="Content Placeholder 5" descr="scoria.jpg"/>
          <p:cNvPicPr>
            <a:picLocks noChangeAspect="1"/>
          </p:cNvPicPr>
          <p:nvPr/>
        </p:nvPicPr>
        <p:blipFill>
          <a:blip r:embed="rId2" cstate="print"/>
          <a:stretch>
            <a:fillRect/>
          </a:stretch>
        </p:blipFill>
        <p:spPr>
          <a:xfrm>
            <a:off x="4572000" y="304800"/>
            <a:ext cx="4078817" cy="3230563"/>
          </a:xfrm>
          <a:prstGeom prst="rect">
            <a:avLst/>
          </a:prstGeom>
        </p:spPr>
      </p:pic>
    </p:spTree>
  </p:cSld>
  <p:clrMapOvr>
    <a:masterClrMapping/>
  </p:clrMapOvr>
  <p:transition spd="med" advTm="90000">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17. Identify the specimen below</a:t>
            </a:r>
            <a:endParaRPr lang="en-US" dirty="0">
              <a:latin typeface="Arial" pitchFamily="34" charset="0"/>
              <a:cs typeface="Arial" pitchFamily="34" charset="0"/>
            </a:endParaRPr>
          </a:p>
        </p:txBody>
      </p:sp>
      <p:pic>
        <p:nvPicPr>
          <p:cNvPr id="4" name="Content Placeholder 3" descr="775px-Aragonite_Salsigne_France.jpg"/>
          <p:cNvPicPr>
            <a:picLocks noGrp="1" noChangeAspect="1"/>
          </p:cNvPicPr>
          <p:nvPr>
            <p:ph idx="1"/>
          </p:nvPr>
        </p:nvPicPr>
        <p:blipFill>
          <a:blip r:embed="rId2" cstate="print"/>
          <a:stretch>
            <a:fillRect/>
          </a:stretch>
        </p:blipFill>
        <p:spPr>
          <a:xfrm>
            <a:off x="2057400" y="1828800"/>
            <a:ext cx="5105400" cy="3952567"/>
          </a:xfrm>
        </p:spPr>
      </p:pic>
    </p:spTree>
  </p:cSld>
  <p:clrMapOvr>
    <a:masterClrMapping/>
  </p:clrMapOvr>
  <p:transition spd="med" advTm="6000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4572000" cy="5745163"/>
          </a:xfrm>
        </p:spPr>
        <p:txBody>
          <a:bodyPr/>
          <a:lstStyle/>
          <a:p>
            <a:pPr>
              <a:buNone/>
            </a:pPr>
            <a:r>
              <a:rPr lang="en-US" sz="2000" dirty="0" smtClean="0">
                <a:latin typeface="Arial" pitchFamily="34" charset="0"/>
                <a:cs typeface="Arial" pitchFamily="34" charset="0"/>
              </a:rPr>
              <a:t>18. What is the chemical formula?</a:t>
            </a:r>
          </a:p>
          <a:p>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19. What other mineral shares this chemical formula?</a:t>
            </a:r>
          </a:p>
          <a:p>
            <a:pPr marL="457200" indent="-457200">
              <a:buAutoNum type="alphaLcParenR"/>
            </a:pPr>
            <a:r>
              <a:rPr lang="en-US" sz="2000" dirty="0" smtClean="0">
                <a:latin typeface="Arial" pitchFamily="34" charset="0"/>
                <a:cs typeface="Arial" pitchFamily="34" charset="0"/>
              </a:rPr>
              <a:t>Dolomite</a:t>
            </a:r>
          </a:p>
          <a:p>
            <a:pPr marL="457200" indent="-457200">
              <a:buAutoNum type="alphaLcParenR"/>
            </a:pPr>
            <a:r>
              <a:rPr lang="en-US" sz="2000" dirty="0" smtClean="0">
                <a:latin typeface="Arial" pitchFamily="34" charset="0"/>
                <a:cs typeface="Arial" pitchFamily="34" charset="0"/>
              </a:rPr>
              <a:t>Calcite</a:t>
            </a:r>
          </a:p>
          <a:p>
            <a:pPr marL="457200" indent="-457200">
              <a:buAutoNum type="alphaLcParenR"/>
            </a:pPr>
            <a:r>
              <a:rPr lang="en-US" sz="2000" dirty="0" smtClean="0">
                <a:latin typeface="Arial" pitchFamily="34" charset="0"/>
                <a:cs typeface="Arial" pitchFamily="34" charset="0"/>
              </a:rPr>
              <a:t>Halite</a:t>
            </a:r>
          </a:p>
          <a:p>
            <a:pPr marL="457200" indent="-457200">
              <a:buAutoNum type="alphaLcParenR"/>
            </a:pPr>
            <a:r>
              <a:rPr lang="en-US" sz="2000" dirty="0" smtClean="0">
                <a:latin typeface="Arial" pitchFamily="34" charset="0"/>
                <a:cs typeface="Arial" pitchFamily="34" charset="0"/>
              </a:rPr>
              <a:t>Hornblende</a:t>
            </a:r>
          </a:p>
          <a:p>
            <a:pPr marL="457200" indent="-457200">
              <a:buAutoNum type="alphaLcParenR"/>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20. What kind of crystal structure does this specimen have?</a:t>
            </a:r>
          </a:p>
          <a:p>
            <a:pPr marL="457200" indent="-457200">
              <a:buAutoNum type="alphaLcParenR"/>
            </a:pPr>
            <a:r>
              <a:rPr lang="en-US" sz="2000" dirty="0" smtClean="0">
                <a:latin typeface="Arial" pitchFamily="34" charset="0"/>
                <a:cs typeface="Arial" pitchFamily="34" charset="0"/>
              </a:rPr>
              <a:t>Triclinic</a:t>
            </a:r>
          </a:p>
          <a:p>
            <a:pPr marL="457200" indent="-457200">
              <a:buAutoNum type="alphaLcParenR"/>
            </a:pPr>
            <a:r>
              <a:rPr lang="en-US" sz="2000" dirty="0" smtClean="0">
                <a:latin typeface="Arial" pitchFamily="34" charset="0"/>
                <a:cs typeface="Arial" pitchFamily="34" charset="0"/>
              </a:rPr>
              <a:t>Monoclinic</a:t>
            </a:r>
          </a:p>
          <a:p>
            <a:pPr marL="457200" indent="-457200">
              <a:buAutoNum type="alphaLcParenR"/>
            </a:pPr>
            <a:r>
              <a:rPr lang="en-US" sz="2000" dirty="0" smtClean="0">
                <a:latin typeface="Arial" pitchFamily="34" charset="0"/>
                <a:cs typeface="Arial" pitchFamily="34" charset="0"/>
              </a:rPr>
              <a:t>Orthorhombic</a:t>
            </a:r>
          </a:p>
          <a:p>
            <a:pPr marL="457200" indent="-457200">
              <a:buAutoNum type="alphaLcParenR"/>
            </a:pPr>
            <a:r>
              <a:rPr lang="en-US" sz="2000" dirty="0" smtClean="0">
                <a:latin typeface="Arial" pitchFamily="34" charset="0"/>
                <a:cs typeface="Arial" pitchFamily="34" charset="0"/>
              </a:rPr>
              <a:t>Tetragonal</a:t>
            </a:r>
          </a:p>
        </p:txBody>
      </p:sp>
      <p:pic>
        <p:nvPicPr>
          <p:cNvPr id="4" name="Content Placeholder 3" descr="775px-Aragonite_Salsigne_France.jpg"/>
          <p:cNvPicPr>
            <a:picLocks noChangeAspect="1"/>
          </p:cNvPicPr>
          <p:nvPr/>
        </p:nvPicPr>
        <p:blipFill>
          <a:blip r:embed="rId2" cstate="print"/>
          <a:stretch>
            <a:fillRect/>
          </a:stretch>
        </p:blipFill>
        <p:spPr>
          <a:xfrm>
            <a:off x="4572000" y="609600"/>
            <a:ext cx="4191000" cy="3244645"/>
          </a:xfrm>
          <a:prstGeom prst="rect">
            <a:avLst/>
          </a:prstGeom>
        </p:spPr>
      </p:pic>
    </p:spTree>
  </p:cSld>
  <p:clrMapOvr>
    <a:masterClrMapping/>
  </p:clrMapOvr>
  <p:transition spd="med" advTm="60000">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21. Identify the specimen below</a:t>
            </a:r>
            <a:endParaRPr lang="en-US" dirty="0">
              <a:latin typeface="Arial" pitchFamily="34" charset="0"/>
              <a:cs typeface="Arial" pitchFamily="34" charset="0"/>
            </a:endParaRPr>
          </a:p>
        </p:txBody>
      </p:sp>
      <p:pic>
        <p:nvPicPr>
          <p:cNvPr id="4" name="Content Placeholder 3" descr="biotite-15.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spd="med" advTm="6000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5410200" cy="6296186"/>
          </a:xfrm>
        </p:spPr>
        <p:txBody>
          <a:bodyPr>
            <a:normAutofit fontScale="92500" lnSpcReduction="10000"/>
          </a:bodyPr>
          <a:lstStyle/>
          <a:p>
            <a:pPr>
              <a:buNone/>
            </a:pPr>
            <a:r>
              <a:rPr lang="en-US" sz="2000" dirty="0" smtClean="0">
                <a:latin typeface="Arial" pitchFamily="34" charset="0"/>
                <a:cs typeface="Arial" pitchFamily="34" charset="0"/>
              </a:rPr>
              <a:t>22. Which of these best describes this specimen’s cleavage?</a:t>
            </a:r>
          </a:p>
          <a:p>
            <a:pPr marL="457200" indent="-457200">
              <a:buAutoNum type="alphaLcParenR"/>
            </a:pPr>
            <a:r>
              <a:rPr lang="en-US" sz="2000" dirty="0" smtClean="0">
                <a:latin typeface="Arial" pitchFamily="34" charset="0"/>
                <a:cs typeface="Arial" pitchFamily="34" charset="0"/>
              </a:rPr>
              <a:t>Basal</a:t>
            </a:r>
          </a:p>
          <a:p>
            <a:pPr marL="457200" indent="-457200">
              <a:buAutoNum type="alphaLcParenR"/>
            </a:pPr>
            <a:r>
              <a:rPr lang="en-US" sz="2000" dirty="0" smtClean="0">
                <a:latin typeface="Arial" pitchFamily="34" charset="0"/>
                <a:cs typeface="Arial" pitchFamily="34" charset="0"/>
              </a:rPr>
              <a:t>Singular</a:t>
            </a:r>
          </a:p>
          <a:p>
            <a:pPr marL="457200" indent="-457200">
              <a:buAutoNum type="alphaLcParenR"/>
            </a:pPr>
            <a:r>
              <a:rPr lang="en-US" sz="2000" dirty="0" smtClean="0">
                <a:latin typeface="Arial" pitchFamily="34" charset="0"/>
                <a:cs typeface="Arial" pitchFamily="34" charset="0"/>
              </a:rPr>
              <a:t>Prismatic</a:t>
            </a:r>
          </a:p>
          <a:p>
            <a:pPr marL="457200" indent="-457200">
              <a:buAutoNum type="alphaLcParenR"/>
            </a:pPr>
            <a:r>
              <a:rPr lang="en-US" sz="2000" dirty="0" smtClean="0">
                <a:latin typeface="Arial" pitchFamily="34" charset="0"/>
                <a:cs typeface="Arial" pitchFamily="34" charset="0"/>
              </a:rPr>
              <a:t>None of the above</a:t>
            </a:r>
          </a:p>
          <a:p>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23. What precedes this mineral on Bowen’s Reaction </a:t>
            </a:r>
            <a:r>
              <a:rPr lang="en-US" sz="2000" dirty="0">
                <a:latin typeface="Arial" pitchFamily="34" charset="0"/>
                <a:cs typeface="Arial" pitchFamily="34" charset="0"/>
              </a:rPr>
              <a:t>S</a:t>
            </a:r>
            <a:r>
              <a:rPr lang="en-US" sz="2000" dirty="0" smtClean="0">
                <a:latin typeface="Arial" pitchFamily="34" charset="0"/>
                <a:cs typeface="Arial" pitchFamily="34" charset="0"/>
              </a:rPr>
              <a:t>eries?</a:t>
            </a:r>
          </a:p>
          <a:p>
            <a:pPr marL="457200" indent="-457200">
              <a:buAutoNum type="alphaLcParenR"/>
            </a:pPr>
            <a:r>
              <a:rPr lang="en-US" sz="2000" dirty="0" smtClean="0">
                <a:latin typeface="Arial" pitchFamily="34" charset="0"/>
                <a:cs typeface="Arial" pitchFamily="34" charset="0"/>
              </a:rPr>
              <a:t>Olivine</a:t>
            </a:r>
          </a:p>
          <a:p>
            <a:pPr marL="457200" indent="-457200">
              <a:buAutoNum type="alphaLcParenR"/>
            </a:pPr>
            <a:r>
              <a:rPr lang="en-US" sz="2000" dirty="0" smtClean="0">
                <a:latin typeface="Arial" pitchFamily="34" charset="0"/>
                <a:cs typeface="Arial" pitchFamily="34" charset="0"/>
              </a:rPr>
              <a:t>Pyroxene</a:t>
            </a:r>
          </a:p>
          <a:p>
            <a:pPr marL="457200" indent="-457200">
              <a:buAutoNum type="alphaLcParenR"/>
            </a:pPr>
            <a:r>
              <a:rPr lang="en-US" sz="2000" dirty="0" smtClean="0">
                <a:latin typeface="Arial" pitchFamily="34" charset="0"/>
                <a:cs typeface="Arial" pitchFamily="34" charset="0"/>
              </a:rPr>
              <a:t>Orthoclase</a:t>
            </a:r>
          </a:p>
          <a:p>
            <a:pPr marL="457200" indent="-457200">
              <a:buAutoNum type="alphaLcParenR"/>
            </a:pPr>
            <a:r>
              <a:rPr lang="en-US" sz="2000" dirty="0" smtClean="0">
                <a:latin typeface="Arial" pitchFamily="34" charset="0"/>
                <a:cs typeface="Arial" pitchFamily="34" charset="0"/>
              </a:rPr>
              <a:t>Amphibole</a:t>
            </a:r>
          </a:p>
          <a:p>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24. What is the hardness of this mineral?</a:t>
            </a:r>
          </a:p>
          <a:p>
            <a:pPr marL="457200" indent="-457200">
              <a:buAutoNum type="alphaLcParenR"/>
            </a:pPr>
            <a:r>
              <a:rPr lang="en-US" sz="2000" dirty="0" smtClean="0">
                <a:latin typeface="Arial" pitchFamily="34" charset="0"/>
                <a:cs typeface="Arial" pitchFamily="34" charset="0"/>
              </a:rPr>
              <a:t>1-2</a:t>
            </a:r>
          </a:p>
          <a:p>
            <a:pPr marL="457200" indent="-457200">
              <a:buAutoNum type="alphaLcParenR"/>
            </a:pPr>
            <a:r>
              <a:rPr lang="en-US" sz="2000" dirty="0" smtClean="0">
                <a:latin typeface="Arial" pitchFamily="34" charset="0"/>
                <a:cs typeface="Arial" pitchFamily="34" charset="0"/>
              </a:rPr>
              <a:t>2-3</a:t>
            </a:r>
          </a:p>
          <a:p>
            <a:pPr marL="457200" indent="-457200">
              <a:buAutoNum type="alphaLcParenR"/>
            </a:pPr>
            <a:r>
              <a:rPr lang="en-US" sz="2000" dirty="0" smtClean="0">
                <a:latin typeface="Arial" pitchFamily="34" charset="0"/>
                <a:cs typeface="Arial" pitchFamily="34" charset="0"/>
              </a:rPr>
              <a:t>3-4</a:t>
            </a:r>
          </a:p>
          <a:p>
            <a:pPr marL="457200" indent="-457200">
              <a:buAutoNum type="alphaLcParenR"/>
            </a:pPr>
            <a:r>
              <a:rPr lang="en-US" sz="2000" dirty="0" smtClean="0">
                <a:latin typeface="Arial" pitchFamily="34" charset="0"/>
                <a:cs typeface="Arial" pitchFamily="34" charset="0"/>
              </a:rPr>
              <a:t>4-5</a:t>
            </a:r>
            <a:endParaRPr lang="en-US" sz="2000" dirty="0">
              <a:latin typeface="Arial" pitchFamily="34" charset="0"/>
              <a:cs typeface="Arial" pitchFamily="34" charset="0"/>
            </a:endParaRPr>
          </a:p>
        </p:txBody>
      </p:sp>
      <p:pic>
        <p:nvPicPr>
          <p:cNvPr id="4" name="Content Placeholder 3" descr="biotite-15.jpg"/>
          <p:cNvPicPr>
            <a:picLocks noChangeAspect="1"/>
          </p:cNvPicPr>
          <p:nvPr/>
        </p:nvPicPr>
        <p:blipFill>
          <a:blip r:embed="rId2" cstate="print"/>
          <a:stretch>
            <a:fillRect/>
          </a:stretch>
        </p:blipFill>
        <p:spPr>
          <a:xfrm rot="5400000">
            <a:off x="4673964" y="1269636"/>
            <a:ext cx="4670690" cy="3503018"/>
          </a:xfrm>
          <a:prstGeom prst="rect">
            <a:avLst/>
          </a:prstGeom>
        </p:spPr>
      </p:pic>
    </p:spTree>
  </p:cSld>
  <p:clrMapOvr>
    <a:masterClrMapping/>
  </p:clrMapOvr>
  <p:transition spd="med" advTm="9000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25. Identify the specimen below</a:t>
            </a:r>
            <a:endParaRPr lang="en-US" dirty="0">
              <a:latin typeface="Arial" pitchFamily="34" charset="0"/>
              <a:cs typeface="Arial" pitchFamily="34" charset="0"/>
            </a:endParaRPr>
          </a:p>
        </p:txBody>
      </p:sp>
      <p:pic>
        <p:nvPicPr>
          <p:cNvPr id="4" name="Content Placeholder 3" descr="sandstone.jpg"/>
          <p:cNvPicPr>
            <a:picLocks noGrp="1" noChangeAspect="1"/>
          </p:cNvPicPr>
          <p:nvPr>
            <p:ph idx="1"/>
          </p:nvPr>
        </p:nvPicPr>
        <p:blipFill>
          <a:blip r:embed="rId2" cstate="print"/>
          <a:stretch>
            <a:fillRect/>
          </a:stretch>
        </p:blipFill>
        <p:spPr>
          <a:xfrm>
            <a:off x="2432050" y="2028031"/>
            <a:ext cx="4279900" cy="3670300"/>
          </a:xfrm>
        </p:spPr>
      </p:pic>
    </p:spTree>
  </p:cSld>
  <p:clrMapOvr>
    <a:masterClrMapping/>
  </p:clrMapOvr>
  <p:transition spd="med" advTm="60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038600" cy="6858000"/>
          </a:xfrm>
        </p:spPr>
        <p:txBody>
          <a:bodyPr>
            <a:normAutofit/>
          </a:bodyPr>
          <a:lstStyle/>
          <a:p>
            <a:pPr>
              <a:buNone/>
            </a:pPr>
            <a:r>
              <a:rPr lang="en-US" sz="2000" dirty="0" smtClean="0">
                <a:latin typeface="Arial" pitchFamily="34" charset="0"/>
                <a:cs typeface="Arial" pitchFamily="34" charset="0"/>
              </a:rPr>
              <a:t>26. How is this rock classified?</a:t>
            </a:r>
          </a:p>
          <a:p>
            <a:pPr marL="457200" indent="-457200">
              <a:buAutoNum type="alphaLcParenR"/>
            </a:pPr>
            <a:r>
              <a:rPr lang="en-US" sz="2000" dirty="0" smtClean="0">
                <a:latin typeface="Arial" pitchFamily="34" charset="0"/>
                <a:cs typeface="Arial" pitchFamily="34" charset="0"/>
              </a:rPr>
              <a:t>Organic</a:t>
            </a:r>
          </a:p>
          <a:p>
            <a:pPr marL="457200" indent="-457200">
              <a:buAutoNum type="alphaLcParenR"/>
            </a:pPr>
            <a:r>
              <a:rPr lang="en-US" sz="2000" dirty="0" smtClean="0">
                <a:latin typeface="Arial" pitchFamily="34" charset="0"/>
                <a:cs typeface="Arial" pitchFamily="34" charset="0"/>
              </a:rPr>
              <a:t>Inorganic</a:t>
            </a:r>
          </a:p>
          <a:p>
            <a:pPr marL="457200" indent="-457200">
              <a:buAutoNum type="alphaLcParenR"/>
            </a:pPr>
            <a:r>
              <a:rPr lang="en-US" sz="2000" dirty="0" err="1" smtClean="0">
                <a:latin typeface="Arial" pitchFamily="34" charset="0"/>
                <a:cs typeface="Arial" pitchFamily="34" charset="0"/>
              </a:rPr>
              <a:t>Clastic</a:t>
            </a:r>
            <a:endParaRPr lang="en-US" sz="2000" dirty="0" smtClean="0">
              <a:latin typeface="Arial" pitchFamily="34" charset="0"/>
              <a:cs typeface="Arial" pitchFamily="34" charset="0"/>
            </a:endParaRPr>
          </a:p>
          <a:p>
            <a:pPr marL="457200" indent="-457200">
              <a:buAutoNum type="alphaLcParenR"/>
            </a:pPr>
            <a:r>
              <a:rPr lang="en-US" sz="2000" dirty="0">
                <a:latin typeface="Arial" pitchFamily="34" charset="0"/>
                <a:cs typeface="Arial" pitchFamily="34" charset="0"/>
              </a:rPr>
              <a:t>C</a:t>
            </a:r>
            <a:r>
              <a:rPr lang="en-US" sz="2000" dirty="0" smtClean="0">
                <a:latin typeface="Arial" pitchFamily="34" charset="0"/>
                <a:cs typeface="Arial" pitchFamily="34" charset="0"/>
              </a:rPr>
              <a:t>hemical</a:t>
            </a:r>
            <a:endParaRPr lang="en-US" sz="2000" dirty="0">
              <a:latin typeface="Arial" pitchFamily="34" charset="0"/>
              <a:cs typeface="Arial" pitchFamily="34" charset="0"/>
            </a:endParaRPr>
          </a:p>
          <a:p>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27. What is the grain size in this rock?</a:t>
            </a:r>
          </a:p>
          <a:p>
            <a:pPr marL="457200" indent="-457200">
              <a:buAutoNum type="alphaLcParenR"/>
            </a:pPr>
            <a:r>
              <a:rPr lang="en-US" sz="2000" dirty="0" smtClean="0">
                <a:latin typeface="Arial" pitchFamily="34" charset="0"/>
                <a:cs typeface="Arial" pitchFamily="34" charset="0"/>
              </a:rPr>
              <a:t>Gravel</a:t>
            </a:r>
          </a:p>
          <a:p>
            <a:pPr marL="457200" indent="-457200">
              <a:buAutoNum type="alphaLcParenR"/>
            </a:pPr>
            <a:r>
              <a:rPr lang="en-US" sz="2000" dirty="0" smtClean="0">
                <a:latin typeface="Arial" pitchFamily="34" charset="0"/>
                <a:cs typeface="Arial" pitchFamily="34" charset="0"/>
              </a:rPr>
              <a:t>Sand</a:t>
            </a:r>
          </a:p>
          <a:p>
            <a:pPr marL="457200" indent="-457200">
              <a:buAutoNum type="alphaLcParenR"/>
            </a:pPr>
            <a:r>
              <a:rPr lang="en-US" sz="2000" dirty="0" smtClean="0">
                <a:latin typeface="Arial" pitchFamily="34" charset="0"/>
                <a:cs typeface="Arial" pitchFamily="34" charset="0"/>
              </a:rPr>
              <a:t>Silt</a:t>
            </a:r>
          </a:p>
          <a:p>
            <a:pPr marL="457200" indent="-457200">
              <a:buAutoNum type="alphaLcParenR"/>
            </a:pPr>
            <a:r>
              <a:rPr lang="en-US" sz="2000" dirty="0" smtClean="0">
                <a:latin typeface="Arial" pitchFamily="34" charset="0"/>
                <a:cs typeface="Arial" pitchFamily="34" charset="0"/>
              </a:rPr>
              <a:t>Clay</a:t>
            </a:r>
          </a:p>
          <a:p>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28. True or False: This rock would not be good material for an aquifer, as it is not very porous</a:t>
            </a:r>
            <a:r>
              <a:rPr lang="en-US" sz="2000" dirty="0" smtClean="0"/>
              <a:t>.</a:t>
            </a:r>
          </a:p>
        </p:txBody>
      </p:sp>
      <p:pic>
        <p:nvPicPr>
          <p:cNvPr id="4" name="Content Placeholder 3" descr="sandstone.jpg"/>
          <p:cNvPicPr>
            <a:picLocks noChangeAspect="1"/>
          </p:cNvPicPr>
          <p:nvPr/>
        </p:nvPicPr>
        <p:blipFill>
          <a:blip r:embed="rId2" cstate="print"/>
          <a:stretch>
            <a:fillRect/>
          </a:stretch>
        </p:blipFill>
        <p:spPr>
          <a:xfrm>
            <a:off x="4191000" y="609600"/>
            <a:ext cx="4279900" cy="3670300"/>
          </a:xfrm>
          <a:prstGeom prst="rect">
            <a:avLst/>
          </a:prstGeom>
        </p:spPr>
      </p:pic>
    </p:spTree>
  </p:cSld>
  <p:clrMapOvr>
    <a:masterClrMapping/>
  </p:clrMapOvr>
  <p:transition spd="med" advTm="90000">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29. Identify the specimen below</a:t>
            </a:r>
            <a:endParaRPr lang="en-US" dirty="0"/>
          </a:p>
        </p:txBody>
      </p:sp>
      <p:pic>
        <p:nvPicPr>
          <p:cNvPr id="4" name="Content Placeholder 3" descr="Phyllite.jpg"/>
          <p:cNvPicPr>
            <a:picLocks noGrp="1" noChangeAspect="1"/>
          </p:cNvPicPr>
          <p:nvPr>
            <p:ph idx="1"/>
          </p:nvPr>
        </p:nvPicPr>
        <p:blipFill>
          <a:blip r:embed="rId2" cstate="print"/>
          <a:stretch>
            <a:fillRect/>
          </a:stretch>
        </p:blipFill>
        <p:spPr>
          <a:xfrm>
            <a:off x="1714500" y="2234406"/>
            <a:ext cx="5715000" cy="3257550"/>
          </a:xfrm>
        </p:spPr>
      </p:pic>
    </p:spTree>
  </p:cSld>
  <p:clrMapOvr>
    <a:masterClrMapping/>
  </p:clrMapOvr>
  <p:transition spd="med" advTm="6000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eachy_Head_and_Seven_Sisters_Cliffs_East_Sussex_England.jpg"/>
          <p:cNvPicPr>
            <a:picLocks noChangeAspect="1"/>
          </p:cNvPicPr>
          <p:nvPr/>
        </p:nvPicPr>
        <p:blipFill>
          <a:blip r:embed="rId2" cstate="print">
            <a:lum bright="29000"/>
          </a:blip>
          <a:stretch>
            <a:fillRect/>
          </a:stretch>
        </p:blipFill>
        <p:spPr>
          <a:xfrm>
            <a:off x="0" y="990600"/>
            <a:ext cx="9144000" cy="5867400"/>
          </a:xfrm>
          <a:prstGeom prst="rect">
            <a:avLst/>
          </a:prstGeom>
        </p:spPr>
      </p:pic>
      <p:sp>
        <p:nvSpPr>
          <p:cNvPr id="2" name="Title 1"/>
          <p:cNvSpPr>
            <a:spLocks noGrp="1"/>
          </p:cNvSpPr>
          <p:nvPr>
            <p:ph type="title"/>
          </p:nvPr>
        </p:nvSpPr>
        <p:spPr>
          <a:xfrm>
            <a:off x="457200" y="1295400"/>
            <a:ext cx="8229600" cy="1143000"/>
          </a:xfrm>
        </p:spPr>
        <p:txBody>
          <a:bodyPr/>
          <a:lstStyle/>
          <a:p>
            <a:r>
              <a:rPr lang="en-US" b="1" dirty="0" smtClean="0">
                <a:solidFill>
                  <a:srgbClr val="FF0000"/>
                </a:solidFill>
                <a:latin typeface="Arial" pitchFamily="34" charset="0"/>
                <a:cs typeface="Arial" pitchFamily="34" charset="0"/>
              </a:rPr>
              <a:t>Disclaimer/Notice</a:t>
            </a:r>
            <a:endParaRPr lang="en-US"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2667000"/>
            <a:ext cx="8229600" cy="3505200"/>
          </a:xfrm>
        </p:spPr>
        <p:txBody>
          <a:bodyPr>
            <a:normAutofit lnSpcReduction="10000"/>
          </a:bodyPr>
          <a:lstStyle/>
          <a:p>
            <a:pPr>
              <a:buFont typeface="Calibri" pitchFamily="34" charset="0"/>
              <a:buChar char="₋"/>
            </a:pPr>
            <a:r>
              <a:rPr lang="en-US" dirty="0" smtClean="0"/>
              <a:t>This practice test was composed using rules from the 2012 season. All items included are listed in either the rules, or the official lists released on the SO website. Credit goes to </a:t>
            </a:r>
            <a:r>
              <a:rPr lang="en-US" dirty="0" err="1" smtClean="0"/>
              <a:t>Nylhvsso</a:t>
            </a:r>
            <a:r>
              <a:rPr lang="en-US" dirty="0" smtClean="0"/>
              <a:t> for test format and design. </a:t>
            </a:r>
            <a:r>
              <a:rPr lang="en-US" b="1" dirty="0" smtClean="0"/>
              <a:t>Please make sure your study materials are up to date!</a:t>
            </a:r>
          </a:p>
          <a:p>
            <a:pPr>
              <a:buFont typeface="Calibri" pitchFamily="34" charset="0"/>
              <a:buChar char="₋"/>
            </a:pPr>
            <a:r>
              <a:rPr lang="en-US" sz="2000" dirty="0" smtClean="0"/>
              <a:t>This slide is 10 seconds</a:t>
            </a:r>
            <a:endParaRPr lang="en-US" sz="2000" dirty="0"/>
          </a:p>
        </p:txBody>
      </p:sp>
      <p:pic>
        <p:nvPicPr>
          <p:cNvPr id="8" name="Picture 2"/>
          <p:cNvPicPr>
            <a:picLocks noChangeAspect="1" noChangeArrowheads="1"/>
          </p:cNvPicPr>
          <p:nvPr/>
        </p:nvPicPr>
        <p:blipFill>
          <a:blip r:embed="rId3" cstate="print"/>
          <a:srcRect/>
          <a:stretch>
            <a:fillRect/>
          </a:stretch>
        </p:blipFill>
        <p:spPr bwMode="auto">
          <a:xfrm>
            <a:off x="14288" y="0"/>
            <a:ext cx="9129712" cy="914400"/>
          </a:xfrm>
          <a:prstGeom prst="rect">
            <a:avLst/>
          </a:prstGeom>
          <a:noFill/>
          <a:ln w="9525">
            <a:noFill/>
            <a:miter lim="800000"/>
            <a:headEnd/>
            <a:tailEnd/>
          </a:ln>
        </p:spPr>
      </p:pic>
      <p:sp>
        <p:nvSpPr>
          <p:cNvPr id="9" name="Rectangle 8"/>
          <p:cNvSpPr/>
          <p:nvPr/>
        </p:nvSpPr>
        <p:spPr>
          <a:xfrm>
            <a:off x="0" y="914400"/>
            <a:ext cx="9150350" cy="1143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Tree>
  </p:cSld>
  <p:clrMapOvr>
    <a:masterClrMapping/>
  </p:clrMapOvr>
  <p:transition spd="med" advTm="1000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191000" cy="6858000"/>
          </a:xfrm>
        </p:spPr>
        <p:txBody>
          <a:bodyPr>
            <a:normAutofit fontScale="77500" lnSpcReduction="20000"/>
          </a:bodyPr>
          <a:lstStyle/>
          <a:p>
            <a:pPr>
              <a:buNone/>
            </a:pPr>
            <a:r>
              <a:rPr lang="en-US" sz="2000" dirty="0" smtClean="0">
                <a:latin typeface="Arial" pitchFamily="34" charset="0"/>
                <a:cs typeface="Arial" pitchFamily="34" charset="0"/>
              </a:rPr>
              <a:t>30. What degree of metamorphosis does this specimen exhibit?</a:t>
            </a:r>
          </a:p>
          <a:p>
            <a:pPr marL="457200" indent="-457200">
              <a:buAutoNum type="alphaLcParenR"/>
            </a:pPr>
            <a:r>
              <a:rPr lang="en-US" sz="2000" dirty="0" smtClean="0">
                <a:latin typeface="Arial" pitchFamily="34" charset="0"/>
                <a:cs typeface="Arial" pitchFamily="34" charset="0"/>
              </a:rPr>
              <a:t>Low </a:t>
            </a:r>
            <a:r>
              <a:rPr lang="en-US" sz="2000" dirty="0">
                <a:latin typeface="Arial" pitchFamily="34" charset="0"/>
                <a:cs typeface="Arial" pitchFamily="34" charset="0"/>
              </a:rPr>
              <a:t>g</a:t>
            </a:r>
            <a:r>
              <a:rPr lang="en-US" sz="2000" dirty="0" smtClean="0">
                <a:latin typeface="Arial" pitchFamily="34" charset="0"/>
                <a:cs typeface="Arial" pitchFamily="34" charset="0"/>
              </a:rPr>
              <a:t>rade metamorphosis</a:t>
            </a:r>
          </a:p>
          <a:p>
            <a:pPr marL="457200" indent="-457200">
              <a:buAutoNum type="alphaLcParenR"/>
            </a:pPr>
            <a:r>
              <a:rPr lang="en-US" sz="2000" dirty="0" smtClean="0">
                <a:latin typeface="Arial" pitchFamily="34" charset="0"/>
                <a:cs typeface="Arial" pitchFamily="34" charset="0"/>
              </a:rPr>
              <a:t>Medium grade </a:t>
            </a:r>
            <a:r>
              <a:rPr lang="en-US" sz="2000" dirty="0">
                <a:latin typeface="Arial" pitchFamily="34" charset="0"/>
                <a:cs typeface="Arial" pitchFamily="34" charset="0"/>
              </a:rPr>
              <a:t>m</a:t>
            </a:r>
            <a:r>
              <a:rPr lang="en-US" sz="2000" dirty="0" smtClean="0">
                <a:latin typeface="Arial" pitchFamily="34" charset="0"/>
                <a:cs typeface="Arial" pitchFamily="34" charset="0"/>
              </a:rPr>
              <a:t>etamorphosis</a:t>
            </a:r>
          </a:p>
          <a:p>
            <a:pPr marL="457200" indent="-457200">
              <a:buAutoNum type="alphaLcParenR"/>
            </a:pPr>
            <a:r>
              <a:rPr lang="en-US" sz="2000" dirty="0" smtClean="0">
                <a:latin typeface="Arial" pitchFamily="34" charset="0"/>
                <a:cs typeface="Arial" pitchFamily="34" charset="0"/>
              </a:rPr>
              <a:t>High </a:t>
            </a:r>
            <a:r>
              <a:rPr lang="en-US" sz="2000" dirty="0">
                <a:latin typeface="Arial" pitchFamily="34" charset="0"/>
                <a:cs typeface="Arial" pitchFamily="34" charset="0"/>
              </a:rPr>
              <a:t>g</a:t>
            </a:r>
            <a:r>
              <a:rPr lang="en-US" sz="2000" dirty="0" smtClean="0">
                <a:latin typeface="Arial" pitchFamily="34" charset="0"/>
                <a:cs typeface="Arial" pitchFamily="34" charset="0"/>
              </a:rPr>
              <a:t>rade metamorphosis</a:t>
            </a:r>
          </a:p>
          <a:p>
            <a:pPr marL="457200" indent="-457200">
              <a:buAutoNum type="alphaLcParenR"/>
            </a:pPr>
            <a:r>
              <a:rPr lang="en-US" sz="2000" dirty="0" smtClean="0">
                <a:latin typeface="Arial" pitchFamily="34" charset="0"/>
                <a:cs typeface="Arial" pitchFamily="34" charset="0"/>
              </a:rPr>
              <a:t>No metamorphosis</a:t>
            </a:r>
          </a:p>
          <a:p>
            <a:pPr marL="457200" indent="-457200">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31. Which of these is the specimen’s parent rock?</a:t>
            </a:r>
          </a:p>
          <a:p>
            <a:pPr marL="457200" indent="-457200">
              <a:buAutoNum type="alphaLcParenR"/>
            </a:pPr>
            <a:r>
              <a:rPr lang="en-US" sz="2000" dirty="0" smtClean="0">
                <a:latin typeface="Arial" pitchFamily="34" charset="0"/>
                <a:cs typeface="Arial" pitchFamily="34" charset="0"/>
              </a:rPr>
              <a:t>Gneiss</a:t>
            </a:r>
          </a:p>
          <a:p>
            <a:pPr marL="457200" indent="-457200">
              <a:buAutoNum type="alphaLcParenR"/>
            </a:pPr>
            <a:r>
              <a:rPr lang="en-US" sz="2000" dirty="0" smtClean="0">
                <a:latin typeface="Arial" pitchFamily="34" charset="0"/>
                <a:cs typeface="Arial" pitchFamily="34" charset="0"/>
              </a:rPr>
              <a:t>Slate</a:t>
            </a:r>
          </a:p>
          <a:p>
            <a:pPr marL="457200" indent="-457200">
              <a:buAutoNum type="alphaLcParenR"/>
            </a:pPr>
            <a:r>
              <a:rPr lang="en-US" sz="2000" dirty="0" smtClean="0">
                <a:latin typeface="Arial" pitchFamily="34" charset="0"/>
                <a:cs typeface="Arial" pitchFamily="34" charset="0"/>
              </a:rPr>
              <a:t>Calcite</a:t>
            </a:r>
          </a:p>
          <a:p>
            <a:pPr marL="457200" indent="-457200">
              <a:buAutoNum type="alphaLcParenR"/>
            </a:pPr>
            <a:r>
              <a:rPr lang="en-US" sz="2000" dirty="0" smtClean="0">
                <a:latin typeface="Arial" pitchFamily="34" charset="0"/>
                <a:cs typeface="Arial" pitchFamily="34" charset="0"/>
              </a:rPr>
              <a:t>Shale</a:t>
            </a:r>
          </a:p>
          <a:p>
            <a:pPr marL="457200" indent="-457200">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32. Which of these statements is correct? </a:t>
            </a:r>
          </a:p>
          <a:p>
            <a:pPr marL="457200" indent="-457200">
              <a:buAutoNum type="alphaLcParenR"/>
            </a:pPr>
            <a:r>
              <a:rPr lang="en-US" sz="2000" dirty="0" smtClean="0">
                <a:latin typeface="Arial" pitchFamily="34" charset="0"/>
                <a:cs typeface="Arial" pitchFamily="34" charset="0"/>
              </a:rPr>
              <a:t>The specimen is foliated, but due to the low grade metamorphosis, it is invisible to the naked eye</a:t>
            </a:r>
          </a:p>
          <a:p>
            <a:pPr marL="457200" indent="-457200">
              <a:buAutoNum type="alphaLcParenR"/>
            </a:pPr>
            <a:r>
              <a:rPr lang="en-US" sz="2000" dirty="0" smtClean="0">
                <a:latin typeface="Arial" pitchFamily="34" charset="0"/>
                <a:cs typeface="Arial" pitchFamily="34" charset="0"/>
              </a:rPr>
              <a:t>The specimen is not foliated because the rock is sedimentary. It is </a:t>
            </a:r>
            <a:r>
              <a:rPr lang="en-US" sz="2000" dirty="0" err="1" smtClean="0">
                <a:latin typeface="Arial" pitchFamily="34" charset="0"/>
                <a:cs typeface="Arial" pitchFamily="34" charset="0"/>
              </a:rPr>
              <a:t>clastic</a:t>
            </a:r>
            <a:r>
              <a:rPr lang="en-US" sz="2000" dirty="0" smtClean="0">
                <a:latin typeface="Arial" pitchFamily="34" charset="0"/>
                <a:cs typeface="Arial" pitchFamily="34" charset="0"/>
              </a:rPr>
              <a:t>.</a:t>
            </a:r>
          </a:p>
          <a:p>
            <a:pPr marL="457200" indent="-457200">
              <a:buAutoNum type="alphaLcParenR"/>
            </a:pPr>
            <a:r>
              <a:rPr lang="en-US" sz="2000" dirty="0" smtClean="0">
                <a:latin typeface="Arial" pitchFamily="34" charset="0"/>
                <a:cs typeface="Arial" pitchFamily="34" charset="0"/>
              </a:rPr>
              <a:t>The specimen is foliated, but due to very fine grains, foliation is very thin and wavy</a:t>
            </a:r>
          </a:p>
          <a:p>
            <a:pPr marL="457200" indent="-457200">
              <a:buAutoNum type="alphaLcParenR"/>
            </a:pPr>
            <a:r>
              <a:rPr lang="en-US" sz="2000" dirty="0" smtClean="0">
                <a:latin typeface="Arial" pitchFamily="34" charset="0"/>
                <a:cs typeface="Arial" pitchFamily="34" charset="0"/>
              </a:rPr>
              <a:t>The specimen is foliated. However, due to high grade metamorphosis, the organic materials have changed the structure of the rock, making foliation hard to see.</a:t>
            </a:r>
            <a:endParaRPr lang="en-US" sz="2000" dirty="0">
              <a:latin typeface="Arial" pitchFamily="34" charset="0"/>
              <a:cs typeface="Arial" pitchFamily="34" charset="0"/>
            </a:endParaRPr>
          </a:p>
        </p:txBody>
      </p:sp>
      <p:pic>
        <p:nvPicPr>
          <p:cNvPr id="4" name="Content Placeholder 3" descr="Phyllite.jpg"/>
          <p:cNvPicPr>
            <a:picLocks noChangeAspect="1"/>
          </p:cNvPicPr>
          <p:nvPr/>
        </p:nvPicPr>
        <p:blipFill>
          <a:blip r:embed="rId2" cstate="print"/>
          <a:stretch>
            <a:fillRect/>
          </a:stretch>
        </p:blipFill>
        <p:spPr>
          <a:xfrm rot="5400000">
            <a:off x="3413162" y="1842795"/>
            <a:ext cx="5715000" cy="3257550"/>
          </a:xfrm>
          <a:prstGeom prst="rect">
            <a:avLst/>
          </a:prstGeom>
        </p:spPr>
      </p:pic>
    </p:spTree>
  </p:cSld>
  <p:clrMapOvr>
    <a:masterClrMapping/>
  </p:clrMapOvr>
  <p:transition spd="med" advTm="9000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33. Identify the specimen below</a:t>
            </a:r>
            <a:endParaRPr lang="en-US" dirty="0">
              <a:latin typeface="Arial" pitchFamily="34" charset="0"/>
              <a:cs typeface="Arial" pitchFamily="34" charset="0"/>
            </a:endParaRPr>
          </a:p>
        </p:txBody>
      </p:sp>
      <p:pic>
        <p:nvPicPr>
          <p:cNvPr id="6" name="Content Placeholder 5" descr="800px-Alkaline_pegmatite.jpg"/>
          <p:cNvPicPr>
            <a:picLocks noGrp="1" noChangeAspect="1"/>
          </p:cNvPicPr>
          <p:nvPr>
            <p:ph idx="1"/>
          </p:nvPr>
        </p:nvPicPr>
        <p:blipFill>
          <a:blip r:embed="rId2" cstate="print"/>
          <a:stretch>
            <a:fillRect/>
          </a:stretch>
        </p:blipFill>
        <p:spPr>
          <a:xfrm>
            <a:off x="1600200" y="2133600"/>
            <a:ext cx="5790944" cy="3583146"/>
          </a:xfrm>
        </p:spPr>
      </p:pic>
    </p:spTree>
  </p:cSld>
  <p:clrMapOvr>
    <a:masterClrMapping/>
  </p:clrMapOvr>
  <p:transition spd="med" advTm="60000">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267200" cy="6858000"/>
          </a:xfrm>
        </p:spPr>
        <p:txBody>
          <a:bodyPr>
            <a:normAutofit fontScale="92500" lnSpcReduction="20000"/>
          </a:bodyPr>
          <a:lstStyle/>
          <a:p>
            <a:pPr>
              <a:buNone/>
            </a:pPr>
            <a:r>
              <a:rPr lang="en-US" sz="2000" dirty="0" smtClean="0"/>
              <a:t>34. Which of the following statements is false?</a:t>
            </a:r>
          </a:p>
          <a:p>
            <a:pPr marL="457200" indent="-457200">
              <a:buAutoNum type="alphaLcParenR"/>
            </a:pPr>
            <a:r>
              <a:rPr lang="en-US" sz="2000" dirty="0" smtClean="0"/>
              <a:t>It is hard to define the specimen’s mineralogy, as each sample varies greatly.</a:t>
            </a:r>
          </a:p>
          <a:p>
            <a:pPr marL="457200" indent="-457200">
              <a:buAutoNum type="alphaLcParenR"/>
            </a:pPr>
            <a:r>
              <a:rPr lang="en-US" sz="2000" dirty="0" smtClean="0"/>
              <a:t>The specimen has a composition very similar to granite.</a:t>
            </a:r>
          </a:p>
          <a:p>
            <a:pPr marL="457200" indent="-457200">
              <a:buAutoNum type="alphaLcParenR"/>
            </a:pPr>
            <a:r>
              <a:rPr lang="en-US" sz="2000" dirty="0" smtClean="0"/>
              <a:t>Feldspar is a common mineral found in this specimen.</a:t>
            </a:r>
          </a:p>
          <a:p>
            <a:pPr marL="457200" indent="-457200">
              <a:buAutoNum type="alphaLcParenR"/>
            </a:pPr>
            <a:r>
              <a:rPr lang="en-US" sz="2000" dirty="0" smtClean="0"/>
              <a:t>This specimen has a composition very similar to </a:t>
            </a:r>
            <a:r>
              <a:rPr lang="en-US" sz="2000" dirty="0" err="1"/>
              <a:t>r</a:t>
            </a:r>
            <a:r>
              <a:rPr lang="en-US" sz="2000" dirty="0" err="1" smtClean="0"/>
              <a:t>hyolite</a:t>
            </a:r>
            <a:r>
              <a:rPr lang="en-US" sz="2000" dirty="0" smtClean="0"/>
              <a:t>.</a:t>
            </a:r>
          </a:p>
          <a:p>
            <a:pPr>
              <a:buNone/>
            </a:pPr>
            <a:r>
              <a:rPr lang="en-US" sz="2000" dirty="0" smtClean="0"/>
              <a:t>35. Which of these terms describes a rock with large crystals?</a:t>
            </a:r>
          </a:p>
          <a:p>
            <a:pPr marL="457200" indent="-457200">
              <a:buAutoNum type="alphaLcParenR"/>
            </a:pPr>
            <a:r>
              <a:rPr lang="en-US" sz="2000" dirty="0" err="1" smtClean="0"/>
              <a:t>Rhyolitic</a:t>
            </a:r>
            <a:endParaRPr lang="en-US" sz="2000" dirty="0" smtClean="0"/>
          </a:p>
          <a:p>
            <a:pPr marL="457200" indent="-457200">
              <a:buAutoNum type="alphaLcParenR"/>
            </a:pPr>
            <a:r>
              <a:rPr lang="en-US" sz="2000" dirty="0" err="1" smtClean="0"/>
              <a:t>Porphyritic</a:t>
            </a:r>
            <a:endParaRPr lang="en-US" sz="2000" dirty="0" smtClean="0"/>
          </a:p>
          <a:p>
            <a:pPr marL="457200" indent="-457200">
              <a:buAutoNum type="alphaLcParenR"/>
            </a:pPr>
            <a:r>
              <a:rPr lang="en-US" sz="2000" dirty="0" err="1" smtClean="0"/>
              <a:t>Dioritic</a:t>
            </a:r>
            <a:endParaRPr lang="en-US" sz="2000" dirty="0" smtClean="0"/>
          </a:p>
          <a:p>
            <a:pPr marL="457200" indent="-457200">
              <a:buAutoNum type="alphaLcParenR"/>
            </a:pPr>
            <a:r>
              <a:rPr lang="en-US" sz="2000" dirty="0" smtClean="0"/>
              <a:t>Basaltic</a:t>
            </a:r>
          </a:p>
          <a:p>
            <a:pPr>
              <a:buNone/>
            </a:pPr>
            <a:endParaRPr lang="en-US" sz="2000" dirty="0"/>
          </a:p>
          <a:p>
            <a:pPr>
              <a:buNone/>
            </a:pPr>
            <a:r>
              <a:rPr lang="en-US" sz="2000" dirty="0" smtClean="0"/>
              <a:t>36. What is the classification of this specimen?</a:t>
            </a:r>
          </a:p>
          <a:p>
            <a:pPr marL="457200" indent="-457200">
              <a:buAutoNum type="alphaLcParenR"/>
            </a:pPr>
            <a:r>
              <a:rPr lang="en-US" sz="2000" dirty="0" smtClean="0"/>
              <a:t>Extrusive </a:t>
            </a:r>
          </a:p>
          <a:p>
            <a:pPr marL="457200" indent="-457200">
              <a:buAutoNum type="alphaLcParenR"/>
            </a:pPr>
            <a:r>
              <a:rPr lang="en-US" sz="2000" dirty="0" smtClean="0"/>
              <a:t>Intrusive</a:t>
            </a:r>
          </a:p>
          <a:p>
            <a:pPr marL="457200" indent="-457200">
              <a:buAutoNum type="alphaLcParenR"/>
            </a:pPr>
            <a:r>
              <a:rPr lang="en-US" sz="2000" dirty="0" err="1" smtClean="0"/>
              <a:t>Clastic</a:t>
            </a:r>
            <a:endParaRPr lang="en-US" sz="2000" dirty="0" smtClean="0"/>
          </a:p>
          <a:p>
            <a:pPr marL="457200" indent="-457200">
              <a:buAutoNum type="alphaLcParenR"/>
            </a:pPr>
            <a:r>
              <a:rPr lang="en-US" sz="2000" dirty="0" smtClean="0"/>
              <a:t>chemical</a:t>
            </a:r>
          </a:p>
        </p:txBody>
      </p:sp>
      <p:pic>
        <p:nvPicPr>
          <p:cNvPr id="4" name="Content Placeholder 5" descr="800px-Alkaline_pegmatite.jpg"/>
          <p:cNvPicPr>
            <a:picLocks noChangeAspect="1"/>
          </p:cNvPicPr>
          <p:nvPr/>
        </p:nvPicPr>
        <p:blipFill>
          <a:blip r:embed="rId2" cstate="print"/>
          <a:stretch>
            <a:fillRect/>
          </a:stretch>
        </p:blipFill>
        <p:spPr>
          <a:xfrm rot="5400000">
            <a:off x="3620501" y="1713499"/>
            <a:ext cx="5790944" cy="3583146"/>
          </a:xfrm>
          <a:prstGeom prst="rect">
            <a:avLst/>
          </a:prstGeom>
        </p:spPr>
      </p:pic>
    </p:spTree>
  </p:cSld>
  <p:clrMapOvr>
    <a:masterClrMapping/>
  </p:clrMapOvr>
  <p:transition spd="med" advTm="90000">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 Identify the specimen below</a:t>
            </a:r>
            <a:endParaRPr lang="en-US" dirty="0"/>
          </a:p>
        </p:txBody>
      </p:sp>
      <p:pic>
        <p:nvPicPr>
          <p:cNvPr id="4" name="Content Placeholder 3" descr="cluster-celestite97.jpg"/>
          <p:cNvPicPr>
            <a:picLocks noGrp="1" noChangeAspect="1"/>
          </p:cNvPicPr>
          <p:nvPr>
            <p:ph idx="1"/>
          </p:nvPr>
        </p:nvPicPr>
        <p:blipFill>
          <a:blip r:embed="rId2" cstate="print"/>
          <a:stretch>
            <a:fillRect/>
          </a:stretch>
        </p:blipFill>
        <p:spPr>
          <a:xfrm>
            <a:off x="2057400" y="2057400"/>
            <a:ext cx="4495800" cy="4495800"/>
          </a:xfrm>
        </p:spPr>
      </p:pic>
    </p:spTree>
  </p:cSld>
  <p:clrMapOvr>
    <a:masterClrMapping/>
  </p:clrMapOvr>
  <p:transition spd="med" advTm="6000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4800600" cy="6126163"/>
          </a:xfrm>
        </p:spPr>
        <p:txBody>
          <a:bodyPr>
            <a:normAutofit/>
          </a:bodyPr>
          <a:lstStyle/>
          <a:p>
            <a:pPr>
              <a:buNone/>
            </a:pPr>
            <a:r>
              <a:rPr lang="en-US" sz="2000" dirty="0" smtClean="0"/>
              <a:t>38. What is the chemical formula?</a:t>
            </a:r>
          </a:p>
          <a:p>
            <a:endParaRPr lang="en-US" sz="2000" dirty="0" smtClean="0"/>
          </a:p>
          <a:p>
            <a:pPr>
              <a:buNone/>
            </a:pPr>
            <a:r>
              <a:rPr lang="en-US" sz="2000" dirty="0" smtClean="0"/>
              <a:t>39. What group of minerals does this specimen belong to?</a:t>
            </a:r>
          </a:p>
          <a:p>
            <a:pPr marL="457200" indent="-457200">
              <a:buAutoNum type="alphaLcParenR"/>
            </a:pPr>
            <a:r>
              <a:rPr lang="en-US" sz="2000" dirty="0" err="1" smtClean="0"/>
              <a:t>Nesosilicates</a:t>
            </a:r>
            <a:endParaRPr lang="en-US" sz="2000" dirty="0" smtClean="0"/>
          </a:p>
          <a:p>
            <a:pPr marL="457200" indent="-457200">
              <a:buAutoNum type="alphaLcParenR"/>
            </a:pPr>
            <a:r>
              <a:rPr lang="en-US" sz="2000" dirty="0" smtClean="0"/>
              <a:t>Sulfates</a:t>
            </a:r>
          </a:p>
          <a:p>
            <a:pPr marL="457200" indent="-457200">
              <a:buAutoNum type="alphaLcParenR"/>
            </a:pPr>
            <a:r>
              <a:rPr lang="en-US" sz="2000" dirty="0" smtClean="0"/>
              <a:t>Halides</a:t>
            </a:r>
          </a:p>
          <a:p>
            <a:pPr marL="457200" indent="-457200">
              <a:buAutoNum type="alphaLcParenR"/>
            </a:pPr>
            <a:r>
              <a:rPr lang="en-US" sz="2000" dirty="0" err="1" smtClean="0"/>
              <a:t>Tectosilicates</a:t>
            </a:r>
            <a:endParaRPr lang="en-US" sz="2000" dirty="0" smtClean="0"/>
          </a:p>
          <a:p>
            <a:pPr marL="457200" indent="-457200">
              <a:buNone/>
            </a:pPr>
            <a:endParaRPr lang="en-US" sz="2000" dirty="0" smtClean="0"/>
          </a:p>
          <a:p>
            <a:pPr>
              <a:buNone/>
            </a:pPr>
            <a:r>
              <a:rPr lang="en-US" sz="2000" dirty="0" smtClean="0"/>
              <a:t>40. Which of these statements best describes the specimen’s fracture?</a:t>
            </a:r>
          </a:p>
          <a:p>
            <a:pPr marL="457200" indent="-457200">
              <a:buAutoNum type="alphaLcParenR"/>
            </a:pPr>
            <a:r>
              <a:rPr lang="en-US" sz="2000" dirty="0" smtClean="0"/>
              <a:t>Earthy</a:t>
            </a:r>
          </a:p>
          <a:p>
            <a:pPr marL="457200" indent="-457200">
              <a:buAutoNum type="alphaLcParenR"/>
            </a:pPr>
            <a:r>
              <a:rPr lang="en-US" sz="2000" dirty="0" err="1" smtClean="0"/>
              <a:t>Concoidal</a:t>
            </a:r>
            <a:endParaRPr lang="en-US" sz="2000" dirty="0" smtClean="0"/>
          </a:p>
          <a:p>
            <a:pPr marL="457200" indent="-457200">
              <a:buAutoNum type="alphaLcParenR"/>
            </a:pPr>
            <a:r>
              <a:rPr lang="en-US" sz="2000" dirty="0" smtClean="0"/>
              <a:t>Splintery</a:t>
            </a:r>
          </a:p>
          <a:p>
            <a:pPr marL="457200" indent="-457200">
              <a:buAutoNum type="alphaLcParenR"/>
            </a:pPr>
            <a:r>
              <a:rPr lang="en-US" sz="2000" dirty="0" smtClean="0"/>
              <a:t>Uneven</a:t>
            </a:r>
            <a:endParaRPr lang="en-US" sz="2000" dirty="0"/>
          </a:p>
        </p:txBody>
      </p:sp>
      <p:pic>
        <p:nvPicPr>
          <p:cNvPr id="4" name="Content Placeholder 3" descr="cluster-celestite97.jpg"/>
          <p:cNvPicPr>
            <a:picLocks noChangeAspect="1"/>
          </p:cNvPicPr>
          <p:nvPr/>
        </p:nvPicPr>
        <p:blipFill>
          <a:blip r:embed="rId2" cstate="print"/>
          <a:stretch>
            <a:fillRect/>
          </a:stretch>
        </p:blipFill>
        <p:spPr>
          <a:xfrm rot="160447">
            <a:off x="4659142" y="1001542"/>
            <a:ext cx="3824868" cy="3824868"/>
          </a:xfrm>
          <a:prstGeom prst="rect">
            <a:avLst/>
          </a:prstGeom>
        </p:spPr>
      </p:pic>
    </p:spTree>
  </p:cSld>
  <p:clrMapOvr>
    <a:masterClrMapping/>
  </p:clrMapOvr>
  <p:transition spd="med" advTm="90000">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Identify the specimen below</a:t>
            </a:r>
            <a:endParaRPr lang="en-US" dirty="0"/>
          </a:p>
        </p:txBody>
      </p:sp>
      <p:pic>
        <p:nvPicPr>
          <p:cNvPr id="4" name="Content Placeholder 3" descr="magnetite-crystal.jpg"/>
          <p:cNvPicPr>
            <a:picLocks noGrp="1" noChangeAspect="1"/>
          </p:cNvPicPr>
          <p:nvPr>
            <p:ph idx="1"/>
          </p:nvPr>
        </p:nvPicPr>
        <p:blipFill>
          <a:blip r:embed="rId2" cstate="print"/>
          <a:stretch>
            <a:fillRect/>
          </a:stretch>
        </p:blipFill>
        <p:spPr>
          <a:xfrm>
            <a:off x="2590800" y="1792664"/>
            <a:ext cx="3733800" cy="3902127"/>
          </a:xfrm>
        </p:spPr>
      </p:pic>
    </p:spTree>
  </p:cSld>
  <p:clrMapOvr>
    <a:masterClrMapping/>
  </p:clrMapOvr>
  <p:transition spd="med" advTm="60000">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3810000" cy="6126163"/>
          </a:xfrm>
        </p:spPr>
        <p:txBody>
          <a:bodyPr>
            <a:normAutofit/>
          </a:bodyPr>
          <a:lstStyle/>
          <a:p>
            <a:pPr>
              <a:buNone/>
            </a:pPr>
            <a:r>
              <a:rPr lang="en-US" sz="2000" dirty="0" smtClean="0"/>
              <a:t>42. What is the chemical formula?</a:t>
            </a:r>
          </a:p>
          <a:p>
            <a:endParaRPr lang="en-US" sz="2000" dirty="0" smtClean="0"/>
          </a:p>
          <a:p>
            <a:pPr>
              <a:buNone/>
            </a:pPr>
            <a:r>
              <a:rPr lang="en-US" sz="2000" dirty="0" smtClean="0"/>
              <a:t>43. What is the crystal structure of the specimen?</a:t>
            </a:r>
          </a:p>
          <a:p>
            <a:pPr marL="457200" indent="-457200">
              <a:buAutoNum type="alphaLcParenR"/>
            </a:pPr>
            <a:r>
              <a:rPr lang="en-US" sz="2000" dirty="0" smtClean="0"/>
              <a:t>Triclinic</a:t>
            </a:r>
          </a:p>
          <a:p>
            <a:pPr marL="457200" indent="-457200">
              <a:buAutoNum type="alphaLcParenR"/>
            </a:pPr>
            <a:r>
              <a:rPr lang="en-US" sz="2000" dirty="0" smtClean="0"/>
              <a:t>Monoclinic</a:t>
            </a:r>
          </a:p>
          <a:p>
            <a:pPr marL="457200" indent="-457200">
              <a:buAutoNum type="alphaLcParenR"/>
            </a:pPr>
            <a:r>
              <a:rPr lang="en-US" sz="2000" dirty="0" smtClean="0"/>
              <a:t>Isometric</a:t>
            </a:r>
          </a:p>
          <a:p>
            <a:pPr marL="457200" indent="-457200">
              <a:buAutoNum type="alphaLcParenR"/>
            </a:pPr>
            <a:r>
              <a:rPr lang="en-US" sz="2000" dirty="0" smtClean="0"/>
              <a:t>Cubic</a:t>
            </a:r>
          </a:p>
          <a:p>
            <a:pPr marL="457200" indent="-457200">
              <a:buNone/>
            </a:pPr>
            <a:endParaRPr lang="en-US" sz="2000" dirty="0" smtClean="0"/>
          </a:p>
          <a:p>
            <a:pPr>
              <a:buNone/>
            </a:pPr>
            <a:r>
              <a:rPr lang="en-US" sz="2000" dirty="0" smtClean="0"/>
              <a:t>44. This specimen can be used as a sorbent to remove what harmful element from polluted water?</a:t>
            </a:r>
          </a:p>
          <a:p>
            <a:pPr marL="457200" indent="-457200">
              <a:buAutoNum type="alphaLcParenR"/>
            </a:pPr>
            <a:r>
              <a:rPr lang="en-US" sz="2000" dirty="0" smtClean="0"/>
              <a:t>Mercury</a:t>
            </a:r>
          </a:p>
          <a:p>
            <a:pPr marL="457200" indent="-457200">
              <a:buAutoNum type="alphaLcParenR"/>
            </a:pPr>
            <a:r>
              <a:rPr lang="en-US" sz="2000" dirty="0" smtClean="0"/>
              <a:t>Arsenic</a:t>
            </a:r>
          </a:p>
          <a:p>
            <a:pPr marL="457200" indent="-457200">
              <a:buAutoNum type="alphaLcParenR"/>
            </a:pPr>
            <a:r>
              <a:rPr lang="en-US" sz="2000" dirty="0" smtClean="0"/>
              <a:t>Antimony</a:t>
            </a:r>
          </a:p>
          <a:p>
            <a:pPr marL="457200" indent="-457200">
              <a:buAutoNum type="alphaLcParenR"/>
            </a:pPr>
            <a:r>
              <a:rPr lang="en-US" sz="2000" dirty="0" smtClean="0"/>
              <a:t>Lead</a:t>
            </a:r>
          </a:p>
        </p:txBody>
      </p:sp>
      <p:pic>
        <p:nvPicPr>
          <p:cNvPr id="4" name="Content Placeholder 3" descr="magnetite-crystal.jpg"/>
          <p:cNvPicPr>
            <a:picLocks noChangeAspect="1"/>
          </p:cNvPicPr>
          <p:nvPr/>
        </p:nvPicPr>
        <p:blipFill>
          <a:blip r:embed="rId2" cstate="print"/>
          <a:stretch>
            <a:fillRect/>
          </a:stretch>
        </p:blipFill>
        <p:spPr>
          <a:xfrm>
            <a:off x="4876800" y="1676400"/>
            <a:ext cx="3733800" cy="3902127"/>
          </a:xfrm>
          <a:prstGeom prst="rect">
            <a:avLst/>
          </a:prstGeom>
        </p:spPr>
      </p:pic>
    </p:spTree>
  </p:cSld>
  <p:clrMapOvr>
    <a:masterClrMapping/>
  </p:clrMapOvr>
  <p:transition spd="med" advTm="90000">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45. Identify the specimen below</a:t>
            </a:r>
            <a:endParaRPr lang="en-US" dirty="0"/>
          </a:p>
        </p:txBody>
      </p:sp>
      <p:pic>
        <p:nvPicPr>
          <p:cNvPr id="4" name="Content Placeholder 3" descr="Halite-249324.jpg"/>
          <p:cNvPicPr>
            <a:picLocks noGrp="1" noChangeAspect="1"/>
          </p:cNvPicPr>
          <p:nvPr>
            <p:ph idx="1"/>
          </p:nvPr>
        </p:nvPicPr>
        <p:blipFill>
          <a:blip r:embed="rId2" cstate="print"/>
          <a:stretch>
            <a:fillRect/>
          </a:stretch>
        </p:blipFill>
        <p:spPr>
          <a:xfrm>
            <a:off x="3146321" y="1600200"/>
            <a:ext cx="2851357" cy="4525963"/>
          </a:xfrm>
        </p:spPr>
      </p:pic>
      <p:sp>
        <p:nvSpPr>
          <p:cNvPr id="5" name="TextBox 4"/>
          <p:cNvSpPr txBox="1"/>
          <p:nvPr/>
        </p:nvSpPr>
        <p:spPr>
          <a:xfrm>
            <a:off x="533400" y="5105400"/>
            <a:ext cx="1066800" cy="1477328"/>
          </a:xfrm>
          <a:prstGeom prst="rect">
            <a:avLst/>
          </a:prstGeom>
          <a:noFill/>
        </p:spPr>
        <p:txBody>
          <a:bodyPr wrap="square" rtlCol="0">
            <a:spAutoFit/>
          </a:bodyPr>
          <a:lstStyle/>
          <a:p>
            <a:r>
              <a:rPr lang="en-US" dirty="0" smtClean="0"/>
              <a:t>Provided Info: </a:t>
            </a:r>
            <a:r>
              <a:rPr lang="en-US" dirty="0" err="1" smtClean="0"/>
              <a:t>HCl</a:t>
            </a:r>
            <a:r>
              <a:rPr lang="en-US" dirty="0" smtClean="0"/>
              <a:t> has limited effect.</a:t>
            </a:r>
            <a:endParaRPr lang="en-US" dirty="0"/>
          </a:p>
        </p:txBody>
      </p:sp>
    </p:spTree>
  </p:cSld>
  <p:clrMapOvr>
    <a:masterClrMapping/>
  </p:clrMapOvr>
  <p:transition spd="med" advTm="60000">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4191000" cy="6126163"/>
          </a:xfrm>
        </p:spPr>
        <p:txBody>
          <a:bodyPr/>
          <a:lstStyle/>
          <a:p>
            <a:pPr>
              <a:buNone/>
            </a:pPr>
            <a:r>
              <a:rPr lang="en-US" sz="2000" dirty="0" smtClean="0"/>
              <a:t>46. What is the chemical formula?</a:t>
            </a:r>
          </a:p>
          <a:p>
            <a:pPr>
              <a:buNone/>
            </a:pPr>
            <a:endParaRPr lang="en-US" sz="2000" dirty="0" smtClean="0"/>
          </a:p>
          <a:p>
            <a:pPr>
              <a:buNone/>
            </a:pPr>
            <a:r>
              <a:rPr lang="en-US" sz="2000" dirty="0" smtClean="0"/>
              <a:t>47. What is the crystal structure of this specimen?</a:t>
            </a:r>
          </a:p>
          <a:p>
            <a:pPr marL="457200" indent="-457200">
              <a:buAutoNum type="alphaLcParenR"/>
            </a:pPr>
            <a:r>
              <a:rPr lang="en-US" sz="2000" dirty="0" smtClean="0"/>
              <a:t>Orthorhombic</a:t>
            </a:r>
          </a:p>
          <a:p>
            <a:pPr marL="457200" indent="-457200">
              <a:buAutoNum type="alphaLcParenR"/>
            </a:pPr>
            <a:r>
              <a:rPr lang="en-US" sz="2000" dirty="0" smtClean="0"/>
              <a:t>Monoclinic</a:t>
            </a:r>
          </a:p>
          <a:p>
            <a:pPr marL="457200" indent="-457200">
              <a:buAutoNum type="alphaLcParenR"/>
            </a:pPr>
            <a:r>
              <a:rPr lang="en-US" sz="2000" dirty="0" smtClean="0"/>
              <a:t>Cubic</a:t>
            </a:r>
          </a:p>
          <a:p>
            <a:pPr marL="457200" indent="-457200">
              <a:buAutoNum type="alphaLcParenR"/>
            </a:pPr>
            <a:r>
              <a:rPr lang="en-US" sz="2000" dirty="0" smtClean="0"/>
              <a:t>Isometric</a:t>
            </a:r>
          </a:p>
          <a:p>
            <a:pPr marL="457200" indent="-457200">
              <a:buNone/>
            </a:pPr>
            <a:endParaRPr lang="en-US" sz="2000" dirty="0" smtClean="0"/>
          </a:p>
          <a:p>
            <a:pPr>
              <a:buNone/>
            </a:pPr>
            <a:r>
              <a:rPr lang="en-US" sz="2000" dirty="0" smtClean="0"/>
              <a:t>48. What is the fracture of the specimen?</a:t>
            </a:r>
          </a:p>
          <a:p>
            <a:pPr marL="457200" indent="-457200">
              <a:buAutoNum type="alphaLcParenR"/>
            </a:pPr>
            <a:r>
              <a:rPr lang="en-US" sz="2000" dirty="0" err="1" smtClean="0"/>
              <a:t>Concoidal</a:t>
            </a:r>
            <a:endParaRPr lang="en-US" sz="2000" dirty="0" smtClean="0"/>
          </a:p>
          <a:p>
            <a:pPr marL="457200" indent="-457200">
              <a:buAutoNum type="alphaLcParenR"/>
            </a:pPr>
            <a:r>
              <a:rPr lang="en-US" sz="2000" dirty="0" smtClean="0"/>
              <a:t>Uneven</a:t>
            </a:r>
          </a:p>
          <a:p>
            <a:pPr marL="457200" indent="-457200">
              <a:buAutoNum type="alphaLcParenR"/>
            </a:pPr>
            <a:r>
              <a:rPr lang="en-US" sz="2000" dirty="0" smtClean="0"/>
              <a:t>Earthy</a:t>
            </a:r>
          </a:p>
          <a:p>
            <a:pPr marL="457200" indent="-457200">
              <a:buAutoNum type="alphaLcParenR"/>
            </a:pPr>
            <a:r>
              <a:rPr lang="en-US" sz="2000" dirty="0" smtClean="0"/>
              <a:t>Splintery</a:t>
            </a:r>
          </a:p>
        </p:txBody>
      </p:sp>
      <p:pic>
        <p:nvPicPr>
          <p:cNvPr id="4" name="Content Placeholder 3" descr="Halite-249324.jpg"/>
          <p:cNvPicPr>
            <a:picLocks noChangeAspect="1"/>
          </p:cNvPicPr>
          <p:nvPr/>
        </p:nvPicPr>
        <p:blipFill>
          <a:blip r:embed="rId2" cstate="print"/>
          <a:stretch>
            <a:fillRect/>
          </a:stretch>
        </p:blipFill>
        <p:spPr>
          <a:xfrm>
            <a:off x="5257800" y="1143000"/>
            <a:ext cx="2851357" cy="4525963"/>
          </a:xfrm>
          <a:prstGeom prst="rect">
            <a:avLst/>
          </a:prstGeom>
        </p:spPr>
      </p:pic>
    </p:spTree>
  </p:cSld>
  <p:clrMapOvr>
    <a:masterClrMapping/>
  </p:clrMapOvr>
  <p:transition spd="med" advTm="90000">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49. Identify the specimen below</a:t>
            </a:r>
            <a:endParaRPr lang="en-US" dirty="0"/>
          </a:p>
        </p:txBody>
      </p:sp>
      <p:pic>
        <p:nvPicPr>
          <p:cNvPr id="4" name="Content Placeholder 3" descr="Coal_anthracite.jpg"/>
          <p:cNvPicPr>
            <a:picLocks noGrp="1" noChangeAspect="1"/>
          </p:cNvPicPr>
          <p:nvPr>
            <p:ph idx="1"/>
          </p:nvPr>
        </p:nvPicPr>
        <p:blipFill>
          <a:blip r:embed="rId2" cstate="print"/>
          <a:stretch>
            <a:fillRect/>
          </a:stretch>
        </p:blipFill>
        <p:spPr>
          <a:xfrm>
            <a:off x="2286000" y="1723231"/>
            <a:ext cx="4572000" cy="4279900"/>
          </a:xfrm>
        </p:spPr>
      </p:pic>
    </p:spTree>
  </p:cSld>
  <p:clrMapOvr>
    <a:masterClrMapping/>
  </p:clrMapOvr>
  <p:transition spd="med" advTm="6000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achy_Head_and_Seven_Sisters_Cliffs_East_Sussex_England.jpg"/>
          <p:cNvPicPr>
            <a:picLocks noChangeAspect="1"/>
          </p:cNvPicPr>
          <p:nvPr/>
        </p:nvPicPr>
        <p:blipFill>
          <a:blip r:embed="rId2" cstate="print">
            <a:lum bright="29000"/>
          </a:blip>
          <a:stretch>
            <a:fillRect/>
          </a:stretch>
        </p:blipFill>
        <p:spPr>
          <a:xfrm>
            <a:off x="0" y="990600"/>
            <a:ext cx="9144000" cy="5867400"/>
          </a:xfrm>
          <a:prstGeom prst="rect">
            <a:avLst/>
          </a:prstGeom>
        </p:spPr>
      </p:pic>
      <p:sp>
        <p:nvSpPr>
          <p:cNvPr id="2" name="Title 1"/>
          <p:cNvSpPr>
            <a:spLocks noGrp="1"/>
          </p:cNvSpPr>
          <p:nvPr>
            <p:ph type="title"/>
          </p:nvPr>
        </p:nvSpPr>
        <p:spPr>
          <a:xfrm>
            <a:off x="533400" y="1295400"/>
            <a:ext cx="8229600" cy="1143000"/>
          </a:xfrm>
        </p:spPr>
        <p:txBody>
          <a:bodyPr/>
          <a:lstStyle/>
          <a:p>
            <a:r>
              <a:rPr lang="en-US" b="1" dirty="0" smtClean="0">
                <a:solidFill>
                  <a:srgbClr val="FF0000"/>
                </a:solidFill>
                <a:latin typeface="Arial" pitchFamily="34" charset="0"/>
                <a:cs typeface="Arial" pitchFamily="34" charset="0"/>
              </a:rPr>
              <a:t>Consider the Following</a:t>
            </a:r>
            <a:endParaRPr lang="en-US"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304800" y="2667000"/>
            <a:ext cx="8229600" cy="3505200"/>
          </a:xfrm>
        </p:spPr>
        <p:txBody>
          <a:bodyPr>
            <a:normAutofit fontScale="70000" lnSpcReduction="20000"/>
          </a:bodyPr>
          <a:lstStyle/>
          <a:p>
            <a:r>
              <a:rPr lang="en-US" dirty="0" smtClean="0">
                <a:latin typeface="Arial" charset="0"/>
                <a:cs typeface="Arial" charset="0"/>
              </a:rPr>
              <a:t>This practice test is run automatically. Do not click while the presentation is in progress.</a:t>
            </a:r>
          </a:p>
          <a:p>
            <a:r>
              <a:rPr lang="en-US" dirty="0" smtClean="0">
                <a:latin typeface="Arial" charset="0"/>
                <a:cs typeface="Arial" charset="0"/>
              </a:rPr>
              <a:t>Use the corresponding answer sheet (scioly.org).</a:t>
            </a:r>
          </a:p>
          <a:p>
            <a:r>
              <a:rPr lang="en-US" dirty="0" smtClean="0">
                <a:latin typeface="Arial" charset="0"/>
                <a:cs typeface="Arial" charset="0"/>
              </a:rPr>
              <a:t>The test is timed. For ID questions, you will have 1 minute to identify the rock/mineral and 1 minute and 30 seconds to answer questions related to the specimen. </a:t>
            </a:r>
          </a:p>
          <a:p>
            <a:r>
              <a:rPr lang="en-US" dirty="0" smtClean="0">
                <a:latin typeface="Arial" charset="0"/>
                <a:cs typeface="Arial" charset="0"/>
              </a:rPr>
              <a:t>The questions on this test are based on the </a:t>
            </a:r>
            <a:r>
              <a:rPr lang="en-US" b="1" dirty="0" smtClean="0">
                <a:latin typeface="Arial" charset="0"/>
                <a:cs typeface="Arial" charset="0"/>
              </a:rPr>
              <a:t>2012 National Rocks and Minerals Specimen List.</a:t>
            </a:r>
          </a:p>
          <a:p>
            <a:endParaRPr lang="en-US" dirty="0" smtClean="0">
              <a:latin typeface="Arial" charset="0"/>
              <a:cs typeface="Arial" charset="0"/>
            </a:endParaRPr>
          </a:p>
          <a:p>
            <a:r>
              <a:rPr lang="en-US" b="1" dirty="0" smtClean="0">
                <a:latin typeface="Arial" charset="0"/>
                <a:cs typeface="Arial" charset="0"/>
              </a:rPr>
              <a:t>This slide is 30 seconds.</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4288" y="0"/>
            <a:ext cx="9129712" cy="914400"/>
          </a:xfrm>
          <a:prstGeom prst="rect">
            <a:avLst/>
          </a:prstGeom>
          <a:noFill/>
          <a:ln w="9525">
            <a:noFill/>
            <a:miter lim="800000"/>
            <a:headEnd/>
            <a:tailEnd/>
          </a:ln>
        </p:spPr>
      </p:pic>
      <p:sp>
        <p:nvSpPr>
          <p:cNvPr id="5" name="Rectangle 4"/>
          <p:cNvSpPr/>
          <p:nvPr/>
        </p:nvSpPr>
        <p:spPr>
          <a:xfrm>
            <a:off x="0" y="914400"/>
            <a:ext cx="9150350" cy="1143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Tree>
  </p:cSld>
  <p:clrMapOvr>
    <a:masterClrMapping/>
  </p:clrMapOvr>
  <p:transition spd="med" advTm="3000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3429000" cy="6858000"/>
          </a:xfrm>
        </p:spPr>
        <p:txBody>
          <a:bodyPr>
            <a:normAutofit fontScale="92500" lnSpcReduction="20000"/>
          </a:bodyPr>
          <a:lstStyle/>
          <a:p>
            <a:pPr>
              <a:buNone/>
            </a:pPr>
            <a:r>
              <a:rPr lang="en-US" sz="2200" dirty="0" smtClean="0"/>
              <a:t>50. What is the most prevalent element in this rock, and how much of it is there?</a:t>
            </a:r>
          </a:p>
          <a:p>
            <a:pPr marL="457200" indent="-457200">
              <a:buAutoNum type="alphaLcParenR"/>
            </a:pPr>
            <a:r>
              <a:rPr lang="en-US" sz="2200" dirty="0" smtClean="0"/>
              <a:t>Magnesium, 50-65%</a:t>
            </a:r>
          </a:p>
          <a:p>
            <a:pPr marL="457200" indent="-457200">
              <a:buAutoNum type="alphaLcParenR"/>
            </a:pPr>
            <a:r>
              <a:rPr lang="en-US" sz="2200" dirty="0" smtClean="0"/>
              <a:t>Carbon, 50-65%</a:t>
            </a:r>
          </a:p>
          <a:p>
            <a:pPr marL="457200" indent="-457200">
              <a:buAutoNum type="alphaLcParenR"/>
            </a:pPr>
            <a:r>
              <a:rPr lang="en-US" sz="2200" dirty="0" smtClean="0"/>
              <a:t>Magnesium, 93-98%</a:t>
            </a:r>
          </a:p>
          <a:p>
            <a:pPr marL="457200" indent="-457200">
              <a:buAutoNum type="alphaLcParenR"/>
            </a:pPr>
            <a:r>
              <a:rPr lang="en-US" sz="2200" dirty="0" smtClean="0"/>
              <a:t>Carbon, 93-98%</a:t>
            </a:r>
          </a:p>
          <a:p>
            <a:pPr marL="457200" indent="-457200">
              <a:buNone/>
            </a:pPr>
            <a:endParaRPr lang="en-US" sz="2200" dirty="0" smtClean="0"/>
          </a:p>
          <a:p>
            <a:pPr>
              <a:buNone/>
            </a:pPr>
            <a:r>
              <a:rPr lang="en-US" sz="2200" dirty="0" smtClean="0"/>
              <a:t>51. What is this rock classified as?</a:t>
            </a:r>
          </a:p>
          <a:p>
            <a:pPr marL="457200" indent="-457200">
              <a:buAutoNum type="alphaLcParenR"/>
            </a:pPr>
            <a:r>
              <a:rPr lang="en-US" sz="2200" dirty="0" smtClean="0"/>
              <a:t>Extrusive</a:t>
            </a:r>
          </a:p>
          <a:p>
            <a:pPr marL="457200" indent="-457200">
              <a:buAutoNum type="alphaLcParenR"/>
            </a:pPr>
            <a:r>
              <a:rPr lang="en-US" sz="2200" dirty="0" smtClean="0"/>
              <a:t>Chemical</a:t>
            </a:r>
          </a:p>
          <a:p>
            <a:pPr marL="457200" indent="-457200">
              <a:buAutoNum type="alphaLcParenR"/>
            </a:pPr>
            <a:r>
              <a:rPr lang="en-US" sz="2200" dirty="0" smtClean="0"/>
              <a:t>Organic</a:t>
            </a:r>
          </a:p>
          <a:p>
            <a:pPr marL="457200" indent="-457200">
              <a:buAutoNum type="alphaLcParenR"/>
            </a:pPr>
            <a:r>
              <a:rPr lang="en-US" sz="2200" dirty="0" err="1" smtClean="0"/>
              <a:t>Clastic</a:t>
            </a:r>
            <a:endParaRPr lang="en-US" sz="2200" dirty="0" smtClean="0"/>
          </a:p>
          <a:p>
            <a:pPr marL="457200" indent="-457200">
              <a:buNone/>
            </a:pPr>
            <a:endParaRPr lang="en-US" sz="2200" dirty="0" smtClean="0"/>
          </a:p>
          <a:p>
            <a:pPr>
              <a:buNone/>
            </a:pPr>
            <a:r>
              <a:rPr lang="en-US" sz="2200" dirty="0" smtClean="0"/>
              <a:t>52. Which of these terms accurately describes the luster of the rock?</a:t>
            </a:r>
          </a:p>
          <a:p>
            <a:pPr marL="457200" indent="-457200">
              <a:buAutoNum type="alphaLcParenR"/>
            </a:pPr>
            <a:r>
              <a:rPr lang="en-US" sz="2200" dirty="0" smtClean="0"/>
              <a:t>Vitreous</a:t>
            </a:r>
          </a:p>
          <a:p>
            <a:pPr marL="457200" indent="-457200">
              <a:buAutoNum type="alphaLcParenR"/>
            </a:pPr>
            <a:r>
              <a:rPr lang="en-US" sz="2200" dirty="0" smtClean="0"/>
              <a:t>Silky</a:t>
            </a:r>
          </a:p>
          <a:p>
            <a:pPr marL="457200" indent="-457200">
              <a:buAutoNum type="alphaLcParenR"/>
            </a:pPr>
            <a:r>
              <a:rPr lang="en-US" sz="2200" dirty="0" err="1" smtClean="0"/>
              <a:t>Submetallic</a:t>
            </a:r>
            <a:endParaRPr lang="en-US" sz="2200" dirty="0" smtClean="0"/>
          </a:p>
          <a:p>
            <a:pPr marL="457200" indent="-457200">
              <a:buAutoNum type="alphaLcParenR"/>
            </a:pPr>
            <a:r>
              <a:rPr lang="en-US" sz="2200" dirty="0" smtClean="0"/>
              <a:t>Resinous</a:t>
            </a:r>
          </a:p>
          <a:p>
            <a:pPr marL="457200" indent="-457200">
              <a:buAutoNum type="alphaLcParenR"/>
            </a:pPr>
            <a:endParaRPr lang="en-US" sz="2200" dirty="0" smtClean="0"/>
          </a:p>
          <a:p>
            <a:endParaRPr lang="en-US" dirty="0"/>
          </a:p>
        </p:txBody>
      </p:sp>
      <p:pic>
        <p:nvPicPr>
          <p:cNvPr id="4" name="Content Placeholder 3" descr="Coal_anthracite.jpg"/>
          <p:cNvPicPr>
            <a:picLocks noChangeAspect="1"/>
          </p:cNvPicPr>
          <p:nvPr/>
        </p:nvPicPr>
        <p:blipFill>
          <a:blip r:embed="rId2" cstate="print"/>
          <a:stretch>
            <a:fillRect/>
          </a:stretch>
        </p:blipFill>
        <p:spPr>
          <a:xfrm>
            <a:off x="4038600" y="1371600"/>
            <a:ext cx="4572000" cy="4279900"/>
          </a:xfrm>
          <a:prstGeom prst="rect">
            <a:avLst/>
          </a:prstGeom>
        </p:spPr>
      </p:pic>
    </p:spTree>
  </p:cSld>
  <p:clrMapOvr>
    <a:masterClrMapping/>
  </p:clrMapOvr>
  <p:transition spd="med" advTm="90000">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test is now over. Check your work!</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spd="med" advTm="500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achy_Head_and_Seven_Sisters_Cliffs_East_Sussex_England.jpg"/>
          <p:cNvPicPr>
            <a:picLocks noChangeAspect="1"/>
          </p:cNvPicPr>
          <p:nvPr/>
        </p:nvPicPr>
        <p:blipFill>
          <a:blip r:embed="rId2" cstate="print">
            <a:lum bright="29000"/>
          </a:blip>
          <a:stretch>
            <a:fillRect/>
          </a:stretch>
        </p:blipFill>
        <p:spPr>
          <a:xfrm>
            <a:off x="0" y="990600"/>
            <a:ext cx="9144000" cy="5867400"/>
          </a:xfrm>
          <a:prstGeom prst="rect">
            <a:avLst/>
          </a:prstGeom>
        </p:spPr>
      </p:pic>
      <p:sp>
        <p:nvSpPr>
          <p:cNvPr id="2" name="Title 1"/>
          <p:cNvSpPr>
            <a:spLocks noGrp="1"/>
          </p:cNvSpPr>
          <p:nvPr>
            <p:ph type="title"/>
          </p:nvPr>
        </p:nvSpPr>
        <p:spPr>
          <a:xfrm>
            <a:off x="533400" y="1295400"/>
            <a:ext cx="8229600" cy="1143000"/>
          </a:xfrm>
        </p:spPr>
        <p:txBody>
          <a:bodyPr/>
          <a:lstStyle/>
          <a:p>
            <a:r>
              <a:rPr lang="en-US" b="1" dirty="0" smtClean="0">
                <a:solidFill>
                  <a:srgbClr val="FF0000"/>
                </a:solidFill>
                <a:latin typeface="Arial" pitchFamily="34" charset="0"/>
                <a:cs typeface="Arial" pitchFamily="34" charset="0"/>
              </a:rPr>
              <a:t>Consider the Following</a:t>
            </a:r>
            <a:endParaRPr lang="en-US"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2514600"/>
            <a:ext cx="8229600" cy="3611563"/>
          </a:xfrm>
        </p:spPr>
        <p:txBody>
          <a:bodyPr>
            <a:normAutofit fontScale="55000" lnSpcReduction="20000"/>
          </a:bodyPr>
          <a:lstStyle/>
          <a:p>
            <a:r>
              <a:rPr lang="en-US" b="1" dirty="0" smtClean="0">
                <a:solidFill>
                  <a:srgbClr val="C00000"/>
                </a:solidFill>
                <a:latin typeface="Arial" charset="0"/>
                <a:cs typeface="Arial" charset="0"/>
              </a:rPr>
              <a:t>Note:</a:t>
            </a:r>
            <a:r>
              <a:rPr lang="en-US" dirty="0" smtClean="0">
                <a:solidFill>
                  <a:srgbClr val="C00000"/>
                </a:solidFill>
                <a:latin typeface="Arial" charset="0"/>
                <a:cs typeface="Arial" charset="0"/>
              </a:rPr>
              <a:t> If you are able to answer the question quickly and prefer not to wait, you may change the slides before they change automatically.</a:t>
            </a:r>
          </a:p>
          <a:p>
            <a:endParaRPr lang="en-US" dirty="0" smtClean="0">
              <a:latin typeface="Arial" charset="0"/>
              <a:cs typeface="Arial" charset="0"/>
            </a:endParaRPr>
          </a:p>
          <a:p>
            <a:r>
              <a:rPr lang="en-US" dirty="0" smtClean="0">
                <a:latin typeface="Arial" charset="0"/>
                <a:cs typeface="Arial" charset="0"/>
              </a:rPr>
              <a:t>This test may be very time-consuming. Make sure you have at least 20-40 minutes to complete the test although it may not take the full time given to you.</a:t>
            </a:r>
          </a:p>
          <a:p>
            <a:r>
              <a:rPr lang="en-US" dirty="0" smtClean="0">
                <a:latin typeface="Arial" charset="0"/>
                <a:cs typeface="Arial" charset="0"/>
              </a:rPr>
              <a:t>There will be 13 ID questions, with questions about each specimen following afterwards</a:t>
            </a:r>
          </a:p>
          <a:p>
            <a:endParaRPr lang="en-US" b="1" dirty="0" smtClean="0">
              <a:latin typeface="Arial" charset="0"/>
              <a:cs typeface="Arial" charset="0"/>
            </a:endParaRPr>
          </a:p>
          <a:p>
            <a:r>
              <a:rPr lang="en-US" dirty="0" smtClean="0">
                <a:latin typeface="Arial" charset="0"/>
                <a:cs typeface="Arial" charset="0"/>
              </a:rPr>
              <a:t>Good Luck!</a:t>
            </a:r>
          </a:p>
          <a:p>
            <a:endParaRPr lang="en-US" dirty="0" smtClean="0">
              <a:latin typeface="Arial" charset="0"/>
              <a:cs typeface="Arial" charset="0"/>
            </a:endParaRPr>
          </a:p>
          <a:p>
            <a:r>
              <a:rPr lang="en-US" b="1" dirty="0" smtClean="0">
                <a:latin typeface="Arial" charset="0"/>
                <a:cs typeface="Arial" charset="0"/>
              </a:rPr>
              <a:t>This slide is 15 seconds</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4288" y="0"/>
            <a:ext cx="9129712" cy="914400"/>
          </a:xfrm>
          <a:prstGeom prst="rect">
            <a:avLst/>
          </a:prstGeom>
          <a:noFill/>
          <a:ln w="9525">
            <a:noFill/>
            <a:miter lim="800000"/>
            <a:headEnd/>
            <a:tailEnd/>
          </a:ln>
        </p:spPr>
      </p:pic>
      <p:sp>
        <p:nvSpPr>
          <p:cNvPr id="5" name="Rectangle 4"/>
          <p:cNvSpPr/>
          <p:nvPr/>
        </p:nvSpPr>
        <p:spPr>
          <a:xfrm>
            <a:off x="0" y="914400"/>
            <a:ext cx="9150350" cy="1143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Tree>
  </p:cSld>
  <p:clrMapOvr>
    <a:masterClrMapping/>
  </p:clrMapOvr>
  <p:transition spd="med" advTm="15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1</a:t>
            </a:r>
            <a:r>
              <a:rPr lang="en-US" dirty="0" smtClean="0">
                <a:latin typeface="Arial" pitchFamily="34" charset="0"/>
                <a:cs typeface="Arial" pitchFamily="34" charset="0"/>
              </a:rPr>
              <a:t>. Identify the specimen below</a:t>
            </a:r>
            <a:endParaRPr lang="en-US" dirty="0">
              <a:latin typeface="Arial" pitchFamily="34" charset="0"/>
              <a:cs typeface="Arial" pitchFamily="34" charset="0"/>
            </a:endParaRPr>
          </a:p>
        </p:txBody>
      </p:sp>
      <p:pic>
        <p:nvPicPr>
          <p:cNvPr id="4" name="Content Placeholder 3" descr="Malachite-153552.jpg"/>
          <p:cNvPicPr>
            <a:picLocks noGrp="1" noChangeAspect="1"/>
          </p:cNvPicPr>
          <p:nvPr>
            <p:ph idx="1"/>
          </p:nvPr>
        </p:nvPicPr>
        <p:blipFill>
          <a:blip r:embed="rId2" cstate="print"/>
          <a:stretch>
            <a:fillRect/>
          </a:stretch>
        </p:blipFill>
        <p:spPr>
          <a:xfrm>
            <a:off x="1493113" y="1600200"/>
            <a:ext cx="6157773" cy="4525963"/>
          </a:xfrm>
        </p:spPr>
      </p:pic>
    </p:spTree>
  </p:cSld>
  <p:clrMapOvr>
    <a:masterClrMapping/>
  </p:clrMapOvr>
  <p:transition spd="med" advTm="60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572000" cy="6126163"/>
          </a:xfrm>
        </p:spPr>
        <p:txBody>
          <a:bodyPr>
            <a:normAutofit/>
          </a:bodyPr>
          <a:lstStyle/>
          <a:p>
            <a:pPr>
              <a:buNone/>
            </a:pPr>
            <a:r>
              <a:rPr lang="en-US" sz="2000" dirty="0" smtClean="0">
                <a:latin typeface="Arial" pitchFamily="34" charset="0"/>
                <a:cs typeface="Arial" pitchFamily="34" charset="0"/>
              </a:rPr>
              <a:t>2. What is the chemical formula?</a:t>
            </a:r>
          </a:p>
          <a:p>
            <a:endParaRPr lang="en-US" dirty="0">
              <a:latin typeface="Arial" pitchFamily="34" charset="0"/>
              <a:cs typeface="Arial" pitchFamily="34" charset="0"/>
            </a:endParaRPr>
          </a:p>
          <a:p>
            <a:pPr>
              <a:buNone/>
            </a:pPr>
            <a:r>
              <a:rPr lang="en-US" sz="2000" dirty="0" smtClean="0">
                <a:latin typeface="Arial" pitchFamily="34" charset="0"/>
                <a:cs typeface="Arial" pitchFamily="34" charset="0"/>
              </a:rPr>
              <a:t>3. What is the crystal structure of this mineral?</a:t>
            </a:r>
          </a:p>
          <a:p>
            <a:pPr>
              <a:buNone/>
            </a:pPr>
            <a:r>
              <a:rPr lang="en-US" sz="2000" dirty="0" smtClean="0">
                <a:latin typeface="Arial" pitchFamily="34" charset="0"/>
                <a:cs typeface="Arial" pitchFamily="34" charset="0"/>
              </a:rPr>
              <a:t>a) Orthorhombic</a:t>
            </a:r>
          </a:p>
          <a:p>
            <a:pPr>
              <a:buNone/>
            </a:pPr>
            <a:r>
              <a:rPr lang="en-US" sz="2000" dirty="0" smtClean="0">
                <a:latin typeface="Arial" pitchFamily="34" charset="0"/>
                <a:cs typeface="Arial" pitchFamily="34" charset="0"/>
              </a:rPr>
              <a:t>b) Monoclinic</a:t>
            </a:r>
          </a:p>
          <a:p>
            <a:pPr>
              <a:buNone/>
            </a:pPr>
            <a:r>
              <a:rPr lang="en-US" sz="2000" dirty="0" smtClean="0">
                <a:latin typeface="Arial" pitchFamily="34" charset="0"/>
                <a:cs typeface="Arial" pitchFamily="34" charset="0"/>
              </a:rPr>
              <a:t>c) Tetragonal</a:t>
            </a:r>
          </a:p>
          <a:p>
            <a:pPr>
              <a:buNone/>
            </a:pPr>
            <a:r>
              <a:rPr lang="en-US" sz="2000" dirty="0" smtClean="0">
                <a:latin typeface="Arial" pitchFamily="34" charset="0"/>
                <a:cs typeface="Arial" pitchFamily="34" charset="0"/>
              </a:rPr>
              <a:t>d) Triclinic</a:t>
            </a:r>
          </a:p>
          <a:p>
            <a:endParaRPr lang="en-US" dirty="0">
              <a:latin typeface="Arial" pitchFamily="34" charset="0"/>
              <a:cs typeface="Arial" pitchFamily="34" charset="0"/>
            </a:endParaRPr>
          </a:p>
          <a:p>
            <a:pPr>
              <a:buNone/>
            </a:pPr>
            <a:r>
              <a:rPr lang="en-US" sz="2000" dirty="0" smtClean="0">
                <a:latin typeface="Arial" pitchFamily="34" charset="0"/>
                <a:cs typeface="Arial" pitchFamily="34" charset="0"/>
              </a:rPr>
              <a:t>4. Which element </a:t>
            </a:r>
            <a:r>
              <a:rPr lang="en-US" sz="2000" dirty="0">
                <a:latin typeface="Arial" pitchFamily="34" charset="0"/>
                <a:cs typeface="Arial" pitchFamily="34" charset="0"/>
              </a:rPr>
              <a:t>g</a:t>
            </a:r>
            <a:r>
              <a:rPr lang="en-US" sz="2000" dirty="0" smtClean="0">
                <a:latin typeface="Arial" pitchFamily="34" charset="0"/>
                <a:cs typeface="Arial" pitchFamily="34" charset="0"/>
              </a:rPr>
              <a:t>ives this mineral its green color?</a:t>
            </a:r>
            <a:endParaRPr lang="en-US" dirty="0" smtClean="0">
              <a:latin typeface="Arial" pitchFamily="34" charset="0"/>
              <a:cs typeface="Arial" pitchFamily="34" charset="0"/>
            </a:endParaRPr>
          </a:p>
          <a:p>
            <a:pPr>
              <a:buNone/>
            </a:pPr>
            <a:r>
              <a:rPr lang="en-US" sz="2000" dirty="0" smtClean="0">
                <a:latin typeface="Arial" pitchFamily="34" charset="0"/>
                <a:cs typeface="Arial" pitchFamily="34" charset="0"/>
              </a:rPr>
              <a:t>a) Manganese</a:t>
            </a:r>
          </a:p>
          <a:p>
            <a:pPr>
              <a:buNone/>
            </a:pPr>
            <a:r>
              <a:rPr lang="en-US" sz="2000" dirty="0" smtClean="0">
                <a:latin typeface="Arial" pitchFamily="34" charset="0"/>
                <a:cs typeface="Arial" pitchFamily="34" charset="0"/>
              </a:rPr>
              <a:t>b) Antimony</a:t>
            </a:r>
          </a:p>
          <a:p>
            <a:pPr>
              <a:buNone/>
            </a:pPr>
            <a:r>
              <a:rPr lang="en-US" sz="2000" dirty="0" smtClean="0">
                <a:latin typeface="Arial" pitchFamily="34" charset="0"/>
                <a:cs typeface="Arial" pitchFamily="34" charset="0"/>
              </a:rPr>
              <a:t>c) Copper</a:t>
            </a:r>
          </a:p>
          <a:p>
            <a:pPr>
              <a:buNone/>
            </a:pPr>
            <a:r>
              <a:rPr lang="en-US" sz="2000" dirty="0" smtClean="0">
                <a:latin typeface="Arial" pitchFamily="34" charset="0"/>
                <a:cs typeface="Arial" pitchFamily="34" charset="0"/>
              </a:rPr>
              <a:t>d) Tin</a:t>
            </a:r>
          </a:p>
        </p:txBody>
      </p:sp>
      <p:pic>
        <p:nvPicPr>
          <p:cNvPr id="4" name="Content Placeholder 3" descr="Malachite-153552.jpg"/>
          <p:cNvPicPr>
            <a:picLocks noChangeAspect="1"/>
          </p:cNvPicPr>
          <p:nvPr/>
        </p:nvPicPr>
        <p:blipFill>
          <a:blip r:embed="rId2" cstate="print"/>
          <a:stretch>
            <a:fillRect/>
          </a:stretch>
        </p:blipFill>
        <p:spPr>
          <a:xfrm>
            <a:off x="4572000" y="914400"/>
            <a:ext cx="3773283" cy="2773363"/>
          </a:xfrm>
          <a:prstGeom prst="rect">
            <a:avLst/>
          </a:prstGeom>
        </p:spPr>
      </p:pic>
    </p:spTree>
  </p:cSld>
  <p:clrMapOvr>
    <a:masterClrMapping/>
  </p:clrMapOvr>
  <p:transition spd="med" advTm="90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5. Identify the specimen below</a:t>
            </a:r>
            <a:endParaRPr lang="en-US" dirty="0">
              <a:latin typeface="Arial" pitchFamily="34" charset="0"/>
              <a:cs typeface="Arial" pitchFamily="34" charset="0"/>
            </a:endParaRPr>
          </a:p>
        </p:txBody>
      </p:sp>
      <p:pic>
        <p:nvPicPr>
          <p:cNvPr id="4" name="Content Placeholder 3" descr="Chalcopyrite-Quartz-237645.jpg"/>
          <p:cNvPicPr>
            <a:picLocks noGrp="1" noChangeAspect="1"/>
          </p:cNvPicPr>
          <p:nvPr>
            <p:ph idx="1"/>
          </p:nvPr>
        </p:nvPicPr>
        <p:blipFill>
          <a:blip r:embed="rId2" cstate="print"/>
          <a:stretch>
            <a:fillRect/>
          </a:stretch>
        </p:blipFill>
        <p:spPr>
          <a:xfrm>
            <a:off x="2628900" y="2148681"/>
            <a:ext cx="3886200" cy="3429000"/>
          </a:xfrm>
        </p:spPr>
      </p:pic>
    </p:spTree>
  </p:cSld>
  <p:clrMapOvr>
    <a:masterClrMapping/>
  </p:clrMapOvr>
  <p:transition spd="med" advTm="60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572000" cy="6858000"/>
          </a:xfrm>
        </p:spPr>
        <p:txBody>
          <a:bodyPr/>
          <a:lstStyle/>
          <a:p>
            <a:pPr>
              <a:buNone/>
            </a:pPr>
            <a:r>
              <a:rPr lang="en-US" sz="2000" dirty="0" smtClean="0">
                <a:latin typeface="Arial" pitchFamily="34" charset="0"/>
                <a:cs typeface="Arial" pitchFamily="34" charset="0"/>
              </a:rPr>
              <a:t>6. To what mineral group does this specimen belong to?</a:t>
            </a:r>
          </a:p>
          <a:p>
            <a:pPr>
              <a:buNone/>
            </a:pPr>
            <a:r>
              <a:rPr lang="en-US" sz="2000" dirty="0" smtClean="0">
                <a:latin typeface="Arial" pitchFamily="34" charset="0"/>
                <a:cs typeface="Arial" pitchFamily="34" charset="0"/>
              </a:rPr>
              <a:t>a) Sulfides</a:t>
            </a:r>
          </a:p>
          <a:p>
            <a:pPr>
              <a:buNone/>
            </a:pPr>
            <a:r>
              <a:rPr lang="en-US" sz="2000" dirty="0" smtClean="0">
                <a:latin typeface="Arial" pitchFamily="34" charset="0"/>
                <a:cs typeface="Arial" pitchFamily="34" charset="0"/>
              </a:rPr>
              <a:t>b) Halides</a:t>
            </a:r>
          </a:p>
          <a:p>
            <a:pPr>
              <a:buNone/>
            </a:pPr>
            <a:r>
              <a:rPr lang="en-US" sz="2000" dirty="0" smtClean="0">
                <a:latin typeface="Arial" pitchFamily="34" charset="0"/>
                <a:cs typeface="Arial" pitchFamily="34" charset="0"/>
              </a:rPr>
              <a:t>c) Nitrates</a:t>
            </a:r>
          </a:p>
          <a:p>
            <a:pPr>
              <a:buNone/>
            </a:pPr>
            <a:r>
              <a:rPr lang="en-US" sz="2000" dirty="0" smtClean="0">
                <a:latin typeface="Arial" pitchFamily="34" charset="0"/>
                <a:cs typeface="Arial" pitchFamily="34" charset="0"/>
              </a:rPr>
              <a:t>d) Phosphates</a:t>
            </a:r>
          </a:p>
          <a:p>
            <a:pPr>
              <a:buNone/>
            </a:pPr>
            <a:endParaRPr lang="en-US" dirty="0">
              <a:latin typeface="Arial" pitchFamily="34" charset="0"/>
              <a:cs typeface="Arial" pitchFamily="34" charset="0"/>
            </a:endParaRPr>
          </a:p>
          <a:p>
            <a:pPr>
              <a:buNone/>
            </a:pPr>
            <a:r>
              <a:rPr lang="en-US" sz="2000" dirty="0" smtClean="0">
                <a:latin typeface="Arial" pitchFamily="34" charset="0"/>
                <a:cs typeface="Arial" pitchFamily="34" charset="0"/>
              </a:rPr>
              <a:t>7. What is the crystal structure of this mineral?</a:t>
            </a:r>
          </a:p>
          <a:p>
            <a:pPr marL="457200" indent="-457200">
              <a:buAutoNum type="alphaLcParenR"/>
            </a:pPr>
            <a:r>
              <a:rPr lang="en-US" sz="2000" dirty="0" smtClean="0">
                <a:latin typeface="Arial" pitchFamily="34" charset="0"/>
                <a:cs typeface="Arial" pitchFamily="34" charset="0"/>
              </a:rPr>
              <a:t>Monoclinic</a:t>
            </a:r>
          </a:p>
          <a:p>
            <a:pPr marL="457200" indent="-457200">
              <a:buAutoNum type="alphaLcParenR"/>
            </a:pPr>
            <a:r>
              <a:rPr lang="en-US" sz="2000" dirty="0" smtClean="0">
                <a:latin typeface="Arial" pitchFamily="34" charset="0"/>
                <a:cs typeface="Arial" pitchFamily="34" charset="0"/>
              </a:rPr>
              <a:t>Triclinic</a:t>
            </a:r>
          </a:p>
          <a:p>
            <a:pPr marL="457200" indent="-457200">
              <a:buAutoNum type="alphaLcParenR"/>
            </a:pPr>
            <a:r>
              <a:rPr lang="en-US" sz="2000" dirty="0" smtClean="0">
                <a:latin typeface="Arial" pitchFamily="34" charset="0"/>
                <a:cs typeface="Arial" pitchFamily="34" charset="0"/>
              </a:rPr>
              <a:t>Tetragonal</a:t>
            </a:r>
          </a:p>
          <a:p>
            <a:pPr marL="457200" indent="-457200">
              <a:buAutoNum type="alphaLcParenR"/>
            </a:pPr>
            <a:r>
              <a:rPr lang="en-US" sz="2000" dirty="0" smtClean="0">
                <a:latin typeface="Arial" pitchFamily="34" charset="0"/>
                <a:cs typeface="Arial" pitchFamily="34" charset="0"/>
              </a:rPr>
              <a:t>Cubic</a:t>
            </a:r>
            <a:endParaRPr lang="en-US" sz="2000" dirty="0">
              <a:latin typeface="Arial" pitchFamily="34" charset="0"/>
              <a:cs typeface="Arial" pitchFamily="34" charset="0"/>
            </a:endParaRPr>
          </a:p>
          <a:p>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8. True or False: When heated, this mineral becomes magnetic.</a:t>
            </a:r>
            <a:endParaRPr lang="en-US" sz="2000" dirty="0">
              <a:latin typeface="Arial" pitchFamily="34" charset="0"/>
              <a:cs typeface="Arial" pitchFamily="34" charset="0"/>
            </a:endParaRPr>
          </a:p>
        </p:txBody>
      </p:sp>
      <p:pic>
        <p:nvPicPr>
          <p:cNvPr id="4" name="Content Placeholder 3" descr="Chalcopyrite-Quartz-237645.jpg"/>
          <p:cNvPicPr>
            <a:picLocks noChangeAspect="1"/>
          </p:cNvPicPr>
          <p:nvPr/>
        </p:nvPicPr>
        <p:blipFill>
          <a:blip r:embed="rId2" cstate="print"/>
          <a:stretch>
            <a:fillRect/>
          </a:stretch>
        </p:blipFill>
        <p:spPr>
          <a:xfrm>
            <a:off x="4648200" y="1676400"/>
            <a:ext cx="3886200" cy="3429000"/>
          </a:xfrm>
          <a:prstGeom prst="rect">
            <a:avLst/>
          </a:prstGeom>
        </p:spPr>
      </p:pic>
    </p:spTree>
  </p:cSld>
  <p:clrMapOvr>
    <a:masterClrMapping/>
  </p:clrMapOvr>
  <p:transition spd="med" advTm="9000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9. Identify the specimen below</a:t>
            </a:r>
            <a:endParaRPr lang="en-US" dirty="0">
              <a:latin typeface="Arial" pitchFamily="34" charset="0"/>
              <a:cs typeface="Arial" pitchFamily="34" charset="0"/>
            </a:endParaRPr>
          </a:p>
        </p:txBody>
      </p:sp>
      <p:pic>
        <p:nvPicPr>
          <p:cNvPr id="4" name="Content Placeholder 3" descr="stauroli.jpg"/>
          <p:cNvPicPr>
            <a:picLocks noGrp="1" noChangeAspect="1"/>
          </p:cNvPicPr>
          <p:nvPr>
            <p:ph idx="1"/>
          </p:nvPr>
        </p:nvPicPr>
        <p:blipFill>
          <a:blip r:embed="rId2" cstate="print"/>
          <a:stretch>
            <a:fillRect/>
          </a:stretch>
        </p:blipFill>
        <p:spPr>
          <a:xfrm>
            <a:off x="2286000" y="2286000"/>
            <a:ext cx="4495800" cy="3371850"/>
          </a:xfrm>
        </p:spPr>
      </p:pic>
    </p:spTree>
  </p:cSld>
  <p:clrMapOvr>
    <a:masterClrMapping/>
  </p:clrMapOvr>
  <p:transition spd="med" advTm="60000">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1210</Words>
  <Application>Microsoft Office PowerPoint</Application>
  <PresentationFormat>On-screen Show (4:3)</PresentationFormat>
  <Paragraphs>227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Rocks and Minerals</vt:lpstr>
      <vt:lpstr>Disclaimer/Notice</vt:lpstr>
      <vt:lpstr>Consider the Following</vt:lpstr>
      <vt:lpstr>Consider the Following</vt:lpstr>
      <vt:lpstr>1. Identify the specimen below</vt:lpstr>
      <vt:lpstr>Slide 6</vt:lpstr>
      <vt:lpstr>5. Identify the specimen below</vt:lpstr>
      <vt:lpstr>Slide 8</vt:lpstr>
      <vt:lpstr>9. Identify the specimen below</vt:lpstr>
      <vt:lpstr>Slide 10</vt:lpstr>
      <vt:lpstr>13. Identify the specimen below</vt:lpstr>
      <vt:lpstr>Slide 12</vt:lpstr>
      <vt:lpstr>17. Identify the specimen below</vt:lpstr>
      <vt:lpstr>Slide 14</vt:lpstr>
      <vt:lpstr>21. Identify the specimen below</vt:lpstr>
      <vt:lpstr>Slide 16</vt:lpstr>
      <vt:lpstr>25. Identify the specimen below</vt:lpstr>
      <vt:lpstr>Slide 18</vt:lpstr>
      <vt:lpstr>29. Identify the specimen below</vt:lpstr>
      <vt:lpstr>Slide 20</vt:lpstr>
      <vt:lpstr>33. Identify the specimen below</vt:lpstr>
      <vt:lpstr>Slide 22</vt:lpstr>
      <vt:lpstr>37. Identify the specimen below</vt:lpstr>
      <vt:lpstr>Slide 24</vt:lpstr>
      <vt:lpstr>41. Identify the specimen below</vt:lpstr>
      <vt:lpstr>Slide 26</vt:lpstr>
      <vt:lpstr>45. Identify the specimen below</vt:lpstr>
      <vt:lpstr>Slide 28</vt:lpstr>
      <vt:lpstr>49. Identify the specimen below</vt:lpstr>
      <vt:lpstr>Slide 30</vt:lpstr>
      <vt:lpstr>The test is now over. Check your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Rocks and Minerals</dc:title>
  <dc:creator>HungryPill</dc:creator>
  <cp:lastModifiedBy>Tony</cp:lastModifiedBy>
  <cp:revision>90</cp:revision>
  <dcterms:created xsi:type="dcterms:W3CDTF">2011-09-12T14:55:13Z</dcterms:created>
  <dcterms:modified xsi:type="dcterms:W3CDTF">2011-09-13T20:46:38Z</dcterms:modified>
</cp:coreProperties>
</file>