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356"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1" r:id="rId56"/>
    <p:sldId id="312" r:id="rId57"/>
    <p:sldId id="313" r:id="rId58"/>
    <p:sldId id="314" r:id="rId59"/>
    <p:sldId id="315" r:id="rId60"/>
    <p:sldId id="316"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57" autoAdjust="0"/>
    <p:restoredTop sz="94660"/>
  </p:normalViewPr>
  <p:slideViewPr>
    <p:cSldViewPr>
      <p:cViewPr varScale="1">
        <p:scale>
          <a:sx n="69" d="100"/>
          <a:sy n="69" d="100"/>
        </p:scale>
        <p:origin x="-121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ink/ink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40" units="1/cm"/>
          <inkml:channelProperty channel="Y" name="resolution" value="40" units="1/cm"/>
        </inkml:channelProperties>
      </inkml:inkSource>
      <inkml:timestamp xml:id="ts0" timeString="2012-03-21T15:01:35.95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13906 7572,'0'-23,"0"23,0 0,95 0,-47 23,-24-23,0 0,-24 0,23 0,-23 0,24 0,-24 0,0 0,0 0,0 0,24 0,0 0,-24 0,24 0,-24 0,24 0,-1 0,-23 0,24 0,-24 0,0 0,24 0,-24 0,0 0,0 0,24 0,0 0,-24 0,23 0,-23 0,24 0,-24 0,24 0,0 0,-24 0,24 0,-24 0,0 0,23 0,-23 0,24 0,-24 0,24 0,0 0,0 0,-24 0,23 0,-23 0,24 0,-24 0,24 0,0 0,-24 0,24 0,0 0,-1 0,1 0,0 0,0 0,0 0,-1 0,1 0,-24 0,24 0,-24 0,0 0,24 0,0 0,-24 0,24 0,-24 0,23 0,1 0,-24 0,24 0,0 0,23 0,-23 0,0 0,0 0,0 0,-1 0,1 0,-24 0,24 0,0 0,-24 0,24 0,-24 0,23 0,1 0,-24 0,24 0,0 0,-24 0,24 0,-24 0,0 0,24 0,-24 0,0 0,23 0,-23 0,0 0,24 0,-24 0,0 0,0 0,24 0,0 0,0 0,-24 0,23 0,-23 0,24 0,-24 0,0 0,0 0,24 0,-24 0,0 0,24 0,-24 0,0 0,0 0,48 0,-1 0,1 0,-24 0,-1 0,1 0,-24 0,24 0,-24 0,0 0,48 0,-25 0,1 0</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40" units="1/cm"/>
          <inkml:channelProperty channel="Y" name="resolution" value="40" units="1/cm"/>
        </inkml:channelProperties>
      </inkml:inkSource>
      <inkml:timestamp xml:id="ts0" timeString="2012-03-21T15:01:47.343"/>
    </inkml:context>
    <inkml:brush xml:id="br0">
      <inkml:brushProperty name="width" value="0.08819" units="cm"/>
      <inkml:brushProperty name="height" value="0.35278" units="cm"/>
      <inkml:brushProperty name="tip" value="rectangle"/>
      <inkml:brushProperty name="rasterOp" value="maskPen"/>
    </inkml:brush>
  </inkml:definitions>
  <inkml:trace contextRef="#ctx0" brushRef="#br0">14049 7549,'0'0,"24"0,0 0,-1 0,25-24,-24 24,24 0,-25 0,1 0,0 0,-24 0,0 0,24 0,0 0,-24 24,47-24,-47 23,24-23,0 0,-24 0,24 0,-1 0,-23 0,0 0,24 0,-24 0,0 0,0 0,24 0,0 0,-24 0,47 0,-23 0,0 0,0 0,0 0,-24 0,24 0,-24 0,47 0,-23 0,-24 0,24 0,0 0,-1 0,1 24,-24-24,24 0,0 0,0 0,0 0,-1 0,1 0,0 0,0 0,0 0,-24 0,23 0,-23 0,0 0,24 0,0 24,0-24,-24 0,24 0,-24 0,0 0,23 0,-23 0,24 0,-24 0,24 0,-24 0,48 0,-25 0,-23 0,24 0,-24 0,24 0,0 0,-24 0,24 0,-24 0,24 0,-24 0,0 0,0 0,23 0,-23 0,24 0,0 0,-24 0,24 0,0 0,-24 0,0 0,23 0,-23 0,0 0,24 0,-24 0,0 0,24 0,-24 0,0 0,24 0,-24 0,24 0,-24 0,24 0,-1 0,-23 0,24 0,-24 0,0 0,0 0,0 0,24 0,-24 0,24 0,-24 0,0 0,24 0,-24 0,23 0,1 0,-24 0,0 0,0 0,0 0,0 0,0 0,0 0,-24 0,24 0,-23 0,-1 0,0 0,0 0,0 0,1 0,-49 0,24 0,1 0,23 0,-24 0,25 0,-1 0,0 0,0 0,24 0,-24 0,0-24,1 24,-1 0,0 0,0 0,-23 0,23 0,-24 0,24 0,1 0,23 0,-24 0,0 0,0 0,0 0,24 0,-23 0,-1 0,-24 0,24 0,0 0,1 0,-1 0,0 0,0 0,0 0,1 0,-1 0,-24 0,48 0,-48 0,25 0,23 0,0 0,0 0,-24 0,0 0,24 0,-24 0,0 0,1 0,-1 0,-24 0,24 0,1 0,-1 0,0 0,24 0,-24 0,0 0,1 0,23 0,0 0,-24 0,24 0,-24 0,0 0,0 0,0 0,1 0,23 0,0 0</inkml:trace>
</inkml:ink>
</file>

<file path=ppt/ink/ink3.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40" units="1/cm"/>
          <inkml:channelProperty channel="Y" name="resolution" value="40" units="1/cm"/>
        </inkml:channelProperties>
      </inkml:inkSource>
      <inkml:timestamp xml:id="ts0" timeString="2012-03-21T15:01:53"/>
    </inkml:context>
    <inkml:brush xml:id="br0">
      <inkml:brushProperty name="width" value="0.08819" units="cm"/>
      <inkml:brushProperty name="height" value="0.35278" units="cm"/>
      <inkml:brushProperty name="tip" value="rectangle"/>
      <inkml:brushProperty name="rasterOp" value="maskPen"/>
    </inkml:brush>
  </inkml:definitions>
  <inkml:trace contextRef="#ctx0" brushRef="#br0">14978 8644,'0'0,"24"0,-1 0,25 0,-24 0,0 0,-1 0,1 0,-24 24,24-24,-24 0,24 0,47 0,-23 24,-1-24,25 23,-24-23,-25 0,1 24,0-24,0 0,0 0,-1 0,1 0,24 0,-24 0,0 0,-1 0,1 0,0 0,-24 0,48 0,-25 0,25 0,-24 0,23 0,25 0,-48 0,-1 0,25 0,-24 0,-24 0,24 0,-24 0,0 0,0 0,0 0,24 0,-1 0,-23 0,24 0,0 0,-24 0,24 0,-24 0,24 0,-1 0,-23 0,24 0,0 0,0 0,24 0,-25 0,25 0,0 0,-1 24,-23-24,0 0,0 0,-24 0,23 0,-23 0,0 0,24 0,-24 0,24 0,-24 0,0 0,0 0,24 0,-24 0,0 0,24 0</inkml:trace>
</inkml:ink>
</file>

<file path=ppt/ink/ink4.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40" units="1/cm"/>
          <inkml:channelProperty channel="Y" name="resolution" value="40" units="1/cm"/>
        </inkml:channelProperties>
      </inkml:inkSource>
      <inkml:timestamp xml:id="ts0" timeString="2012-03-21T15:01:54.718"/>
    </inkml:context>
    <inkml:brush xml:id="br0">
      <inkml:brushProperty name="width" value="0.08819" units="cm"/>
      <inkml:brushProperty name="height" value="0.35278" units="cm"/>
      <inkml:brushProperty name="tip" value="rectangle"/>
      <inkml:brushProperty name="rasterOp" value="maskPen"/>
    </inkml:brush>
  </inkml:definitions>
  <inkml:trace contextRef="#ctx0" brushRef="#br0">16906 10216,'-23'0,"-25"0,-23 0,47 23,0-23,0 0,24 0,-24 0,24 0,-23 0,23 0,-24 0,0 0,24 0,-24 0,24 0,-24 0,1 0,-1 0,24 0,-24 0,0 0,0 0,-23 0,-1 0,0 0,48 0,-23 0,-1 0,0 0,0 0,0 0,0 0,24 0,-23 0,23 0,-24 0,0 0,0 0,24 0,-24 0,1 0,-1 0,24 0,-24 0,0 0,24-23,-24 23,24 0,0 0,0 0,-23 0,23 0,-24 0,24 0,-24 0,0 0,24 0,-24 0,1 0,-1 0,24 0,0 0</inkml:trace>
</inkml:ink>
</file>

<file path=ppt/ink/ink5.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40" units="1/cm"/>
          <inkml:channelProperty channel="Y" name="resolution" value="40" units="1/cm"/>
        </inkml:channelProperties>
      </inkml:inkSource>
      <inkml:timestamp xml:id="ts0" timeString="2012-03-21T15:01:57.640"/>
    </inkml:context>
    <inkml:brush xml:id="br0">
      <inkml:brushProperty name="width" value="0.08819" units="cm"/>
      <inkml:brushProperty name="height" value="0.35278" units="cm"/>
      <inkml:brushProperty name="tip" value="rectangle"/>
      <inkml:brushProperty name="rasterOp" value="maskPen"/>
    </inkml:brush>
  </inkml:definitions>
  <inkml:trace contextRef="#ctx0" brushRef="#br0">8906 8692,'-24'0,"0"0,-24 0,24 0,-47 0,23 0,25-24,-25 24,48 0,-24-24,24 24,0 0,-24 0,0 0,1 0,-25-24,0 24,1 0,-1 0,24 0,1 0,-1 0,0 0,24 0,-24 0,24 0,0 0,-24 0,24 0,-23 0,23 0,-24 0,24 0,-24-24,24 24,-24 0,24 0,-24 0,24 0,0 0,0 0,-24 0,24 0,-23 0,-1 0,0 0,0 0,0 0,-23 0,47 0,0 0,-24 0,24 0,-24 0,24 0,-48 0,48 0,-23 0,-1 0,0 0,24 0,0 0,-24 0,0 0,24 0,-23 0,23 0,-48 0,24 0,24 0,-24 0,1 0,23 0,0 0,-24 0,0 0,24 0,-24 0,0 0,1 0,23 0,-48 0,24 24,24-24,-24 0,0 0,24 0,-23 0,23 0,-24 0,24 0,-48 0,48 0,-24 0,1 0,-1 0,-24 0,24 0,0 0,1 0,23 0,-24 0,0 0,24 0,-24 0,0 0,1 0,-1 0,0 0,0 0,24 0,-24 0,24 0,0 0,-23 0,-1 0,0 0,24 0,0 0,-24 0,24 0,-24 0,24 0,-23 0,-1 0,24 0,0 24,0-24,24 0,-1 0,25 0,-48 0,24 0,0 0,-1 0,1 0,0 0,-24 0,24 0,-24 0,24 0,-24 0,47 0,-47 0,0 0,24 0,0 0,0 0,-1 0,25 0,-24 0,0 0,23 0,1 0,-24 0,23 0,-23-24,0 24,0 0,0 0,0 0,-1 0,1 0,0 0,24 0,-25 0,-23 0,24 0,0 0,0 0,-24 0,24 0,-1 0,1 0,0 0,0 0,0 0,-24 0,23 0,-23 0,24 0,0 0,24 0,-24 0,23 0,-23 0,24 0,-48 0,47 0,-23 24,0-24,0 0,47 24,-47-24,0 24,0-24,-1 0,1 0,48 0,-25 0,-47 0,48 0,-24 0,-24 0,23 0,-23 0,24 0,-24 0</inkml:trace>
</inkml:ink>
</file>

<file path=ppt/ink/ink6.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40" units="1/cm"/>
          <inkml:channelProperty channel="Y" name="resolution" value="40" units="1/cm"/>
        </inkml:channelProperties>
      </inkml:inkSource>
      <inkml:timestamp xml:id="ts0" timeString="2012-03-21T15:02:00.453"/>
    </inkml:context>
    <inkml:brush xml:id="br0">
      <inkml:brushProperty name="width" value="0.08819" units="cm"/>
      <inkml:brushProperty name="height" value="0.35278" units="cm"/>
      <inkml:brushProperty name="tip" value="rectangle"/>
      <inkml:brushProperty name="rasterOp" value="maskPen"/>
    </inkml:brush>
  </inkml:definitions>
  <inkml:trace contextRef="#ctx0" brushRef="#br0">10501 15073,'0'0,"24"0,-24 0,0 0,0 0,24 0,-24 0,0 0,0 0,0 0,0 0,23 0,1 0,0 0,0 0,0 0,-24 0,0 0,23 0,-23 0,24 0,-24 0,24 0,0 0,0 0,-24 0,23 0,1 0,0 0,24 0,-24 0,-1 0,1 0,0 0,0 0,0 0,-24 0,23 0,-23 0,0 0,24 0,0 0,0 0,24 0,-25 0,1 0,24 0,-1 0,1 0,-24 0,23 0,1 0,-24 0,0 0,-1 0,25 0,-24 0,24 0,-25 0,49 24,-25 0,1-24,-24 24,47-24,-23 0,-24 0,23 0,-23 0,-24 0,48 0,-24 0,-1 0,1 0,0 0,24 0,-25 0,25 0,-48 0,24 0,0 0,0 0,-1 0,-23 0,24 0,-24 0,24 0,0 0,-24 0,24 0,-1 0,1 0,24 0,0 0,-1 0,1 24,-24-24,-1 0,-23 0,0 0,24 0,-24 0,0 0,24 0,-24 0,24 0,0 0,-24 0,23 0,25 23,-24-23,0 0,-1 0,1 0,0 0,0 0,0 0,-24 0,0 0,-24 0,0 0,-24 0,1 0,-1 0,1 0,-25 0,25 0,-1 0,0 0,25 0,-25 0,24 0,0 0,0 0,1 0,-1 0,0 0,-47 0,23 0,-24-23,1-1,0 0,-1 24,1 0,47 0,-24 0,25 0,-1-24,0 24,0 0,0-24,0 24,1-24,-25 24,0 0,1 0,23 0,0 0,0 0,0 0,1 0,-1 0,0 0,0 0,0 0,1 0,-1 0,0 0,0 0,0 0,24 0,-23 0,-1 0,0 0,0 0,-23 0,23 0,-24 0,24 0,-47 0,47 0,-24 0,25 24,-1-24,0 0,-24 0,24 0,24 0,-23 0,-1 0,-24 24,48-24,-24 0,1 24,23-24,-24 0,0 24,24-24,0 0,-24 0,24 0,0 0,0 0</inkml:trace>
</inkml:ink>
</file>

<file path=ppt/ink/ink7.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40" units="1/cm"/>
          <inkml:channelProperty channel="Y" name="resolution" value="40" units="1/cm"/>
        </inkml:channelProperties>
      </inkml:inkSource>
      <inkml:timestamp xml:id="ts0" timeString="2012-03-21T15:02:09.640"/>
    </inkml:context>
    <inkml:brush xml:id="br0">
      <inkml:brushProperty name="width" value="0.05292" units="cm"/>
      <inkml:brushProperty name="height" value="0.05292" units="cm"/>
    </inkml:brush>
  </inkml:definitions>
  <inkml:trace contextRef="#ctx0" brushRef="#br0">5310 3119,'0'0,"0"0,24 0,23-23,-47 23,24 0,0-24,-24 24,24 0,-24-24,0 24,23-24,-23 24,24 0,24-24,-24 1,-24 23,47-24,-23 24,-24 0,24 0,-24-24,0 24,24-24,0 24,-24-24,23 24,-23-24,24 24,-24-23,0 23,0 0,0 0,0 23,0 1,0 0,-24 0,24 0,0 0,0-1,0 1,0 0,0-24,0 24,0 0,0-1,0-23,0 48,0-24,0 23,0 1,0 0,0-24,0 23,0-23,0 24,0-48,0 23,0 25,0-48,0 24,0-24,0 47,0-23,0-24,0 48,0 0,0-1,0-23,0 0,0 47,0-71,0 48,0-24,0 23,0 1,0-48,0 48,0-48,0 47,0-23,-23 24,23-48,0 23,0 1,0 0,0-24,0 24,-24-24,24 0,0 0</inkml:trace>
  <inkml:trace contextRef="#ctx0" brushRef="#br0" timeOffset="1281.25">5286 4381,'0'0,"24"0,47 0,24 24,1-24,-1 24,0 0,-23 0,-25-24,1 24,-24-24,-24 0,24 23,-1-23,-23 24,24-24,-24 0,24 0,-24 24,48-24,-48 0,23 0,1 0,0 0,0 0,0 0,-24 0</inkml:trace>
  <inkml:trace contextRef="#ctx0" brushRef="#br0" timeOffset="1890.625">6381 4524</inkml:trace>
  <inkml:trace contextRef="#ctx0" brushRef="#br0" timeOffset="10953.125">13882 4429,'0'-24,"0"24,24-24,-24 24,0-23,0 23,24-24,-24 24,24-24,-24 24,0 0,0 0,0 0,24-24,-24 24,23-24,-23 24,0-23,24 23,0 0,0 0,-24 0,24 0,-1 0,-23 0,0 0,24 0,-24 0,24 23,-24 1,24-24,-24 24,24 0,-24-24,0 24,24-1,-1 1,-23 0,0 0,24 0,0 0,0 23,0-23,-24 0,0 0,23 23,-23-23,0-24,0 24,0 0,0-1,0 1,0 0,0 0,0 0,0 0,-23-24,23 23,-24-23,24 0,-24 24,0 0,24 0,-24 0,24-1,0-23,-23 48,23-48,-24 24,24 0,-24-1,24-23,-24 24,24-24,-24 24,0-24,24 24,-23-24,23 0,-24 0,24 0,-24 0,24 0,-24 0,24 0,-24 0,24 0,-47 0,47 0,-24 0,24 0,-24 0,24 0,-24-24,0 24,24 0,-23 0,23 0,0-24,-24 24,24-24,0 24,0 0,0-23,24-1,-24 24,0 0,0-24,0 24,0 0,0 0,-24 0,24-24,24 24,23-24,1 24,-48 0,24 0,0 0,-24-23,23 23,-23 0,48 0,-24 0,0 0,-24 0,23 0,-23 0,0 0,24 0,-24 0,0 0,24 0,0 0,-24 23,24-23,0 0,-24 0,23 0,1 0,0 0,0 0,0 24,23 0,-47-24,24 0,0 0,0 0,-24 24,23-24,-23 0,24 0,-24 24,24-24,-24 0,24 23,0-23,-24 0,47 24,-23-24,-24 0,24 0,-24 0,24 0,-24 0</inkml:trace>
  <inkml:trace contextRef="#ctx0" brushRef="#br0" timeOffset="11312.5">15025 5024</inkml:trace>
  <inkml:trace contextRef="#ctx0" brushRef="#br0" timeOffset="13031.25">13644 5905,'-24'0,"24"0,-23 0,23 0,0 0,0-23,23 23,25-24,-24 24,47 0,-23-24,-24 24,47-24,-47 24,0 0,0 0,-24 0,0 0,0 0,0 0,-24 24,24-24,-24 48,0-48,0 71,0-47,24 0,-23 23,-1-23,24 0,-24-24,24 24,0-24,24 0,0 24,-1-24,1 23,-24 1,24 0,-24 0,0-24,0 24,0-1,0-23,-24 24,24-24,0 0,-24 24,1-24,-1 0,0 24,0 0,0-24,-23 24,47-24,-24 23,0-23,24 0,-24 0,24 24,0-24,-23 0,23 24,-24-24,24 24,0-24,-24 0,24 0,0 24,0-24,0 0,24-24,-24 24</inkml:trace>
  <inkml:trace contextRef="#ctx0" brushRef="#br0" timeOffset="13531.25">14240 6334</inkml:trace>
  <inkml:trace contextRef="#ctx0" brushRef="#br0" timeOffset="14843.75">16526 6858,'0'24,"0"-24,0 24,0-24,0 23,0 1,0 0,0-24,0 24,-24-24,24 0,0 24,0-1,-24 1,24-24,0 24,0 0,0-24,0 0,0 0,0 24,0-24,24 0,0 24,-1-24,49 0,-1 23,24 1,-23 0,-1-24,1 24,-25 0,1-24,-24 0,0 0,-48 0</inkml:trace>
  <inkml:trace contextRef="#ctx0" brushRef="#br0" timeOffset="15515.625">16811 6763,'0'0,"0"24,24 47,0 0,-24 1,0-1,0 48,24-47,-24-1,0-23,0 23,0 1,23-25,-23 25,0-1,0-23,0-1,24-23,-24 24,0-48,0 0</inkml:trace>
  <inkml:trace contextRef="#ctx0" brushRef="#br0" timeOffset="15953.125">17192 7763</inkml:trace>
  <inkml:trace contextRef="#ctx0" brushRef="#br0" timeOffset="18328.125">17549 8263,'0'0,"0"0,-23 0,-1 24,0-24,0 24,0-1,-23-23,23 24,0 0,0-24,1 0,23 24,-24 0,24-24,-24 47,0 1,24-1,0-23,0 0,-24 0,24-24,0 0,0 24,0-24,0 24,0-1,0 1,0 0,0 0,0-24,0 0,24 0,0 0,0 0,23 0,1 0,-24 0,47-24,-47 24,24 0,-1 0,1 0,23 0,1 0,-25 0,25 0,-25 0,1 0,-48 0,24 0,-24 0,0 0,0 0,0 0,0 24,0 0,24-1,-24-23,0 24,0 0,0 0,-24-24,24 24,0-1,-24 1,24 0,0 0,-24 0,24 23,0-23,-24 0,24 24,0-25,0 25,0-24,-23 0,-1-1,24 1,-24 0,24 0,-24-24,24 24,-24-24,24 0,-23 0,-1 0,0 0,-24 0,-23 0,23 0,-23 0,-1-24,25 24,23 0,0-24,0 24,1 0,-1 0,0 0,24 0,0-24,-24 24,0-24,24 24,-24 0,24 0,0 0,0 0,0 0</inkml:trace>
  <inkml:trace contextRef="#ctx0" brushRef="#br0" timeOffset="18765.625">18264 9406</inkml:trace>
  <inkml:trace contextRef="#ctx0" brushRef="#br0" timeOffset="20312.5">17573 9811,'0'0,"-24"24,24-1,0 1,-23 24,23-24,-24 47,0-47,24 47,-24-47,24 24,-24-24,24 47,0 0,-23-23,23 23,-24-47,24 24,0 0,0-25,0 25,0-24,0 23,0-23,0 24,0-24,0-1,0 1,24 0,-1 0,1 0,0-24,0 24,0-24,23 23,1-23,-1 24,1-24,-24-24,0 24,0 0,-24-23,23 23,-23-24,24 0,-24 0,24 0,-24-23,0-1,24 24,-24-47,0 47,0 24,0-24,-24 24,24 0,-24 0,24-24,-24 24,1 0,23 0,-24 24,0 0,0 0,0 0,24 23,-24 25,24-25,-23-23,23 24,-24-1,24-23,0-24,0 24,0-24,0 24,0-24,0 0,0 0,0 0,0 0,0-24,24 24</inkml:trace>
  <inkml:trace contextRef="#ctx0" brushRef="#br0" timeOffset="22859.375">9906 14740,'0'24,"-24"-24,24 0,0 0,24 0,-24 0,23 0,1 0,0 0,0 0,23 0,-23 0,0 0,0 0,0 0,-24 0,24 0,-24 0,23 24,1-24,0 0,0 0,-24 0,24 0,-1 0,-23 0,24 0,-24 0,0 0,0 0,-24 23,24-23,0 24,-23 24,23-24,-24 23,24 25,-24-25,0 1,24 0,-24-1,1 25,23-49,-48 49,24-1,0 1,0-1,1-23,-1 47,0-47,24-25,-24 25,24-48,0 24,0 0,0-24,0 0,0 24,0-48,0 24,0 0,0-24,0 24</inkml:trace>
  <inkml:trace contextRef="#ctx0" brushRef="#br0" timeOffset="23390.625">10453 15716,'0'0,"0"0</inkml:trace>
  <inkml:trace contextRef="#ctx0" brushRef="#br0" timeOffset="26171.875">5929 8287,'0'-48,"0"24,-24 0,24 1,0 23,0-24,-24 24,24 0,0-24,-23 24,23 0,-24 0,24-24,-24 24,0 0,24 0,-48-24,25 24,-25 0,24 0,24 0,-24 0,24 0,0 0,0 0,-23 0,-1 24,24-24,-48 24,24 0,24 0,-24-1,24-23,0 48,0 0,0-24,0 23,24 1,-24-1,24 1,24 0,-24-25,-1 1,1 0,24 0,-24 0,-1 0,25-24,-24 23,24 1,-48-24,23 0,-23 24,24 0,0-24,-24 24,24-1,-24-23,24 24,-24 0,23 24,-23-48,0 23,24 25,-24-48,0 48,0-24,0-1,0 1,0 24,0-48,0 24,-24 23,24-47,-23 72,23-72,-24 23,0 1,-24 0,48-24,-23 24,-1-24,0 24,0-24,0 24,0-24,24 0,-23 0,23 0,-24 0,0-24,24 24,-24-24,24 24,-24-24,1 24,23 0,0-24,-24 24,24 0,0 0,0-24,0 24,0 0,0 0,-24-23,24 23,0 0,0-24,0 0,0 24,0-24,0 0,0 24,0-23,0-1,0 24,0-24,0 24,24-24,-24 24,24 0,-24-24,23 24,-23 0,0-23,24 23,0-24,-24 24,0 0,24-24,0 0,-24 24,0 0,23-24,-23 24,24-24,-24 24,0-23,24-1,-24 24,24-24,0 24,-24-24,0 24,24-24,-24 24,0-23,0 23,0-24,0 24,0 0,0-24,0 24,0-24,0 24,0-24,0 1,0 23,0-24,23 0,-23 0,0 0,0 0,0 1,0 23,0-24,0 24,0-24,0 24,0-24,0 24,0-24,0 24,0-23,0 23,0-24,0 0,0 24,0-24,0 24,0 0,0-24,0 24,0 0,0-23,0 23</inkml:trace>
  <inkml:trace contextRef="#ctx0" brushRef="#br0" timeOffset="26734.375">6096 9144,'0'0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09C948-DB8F-4554-9DD3-DB51884A59E4}" type="datetimeFigureOut">
              <a:rPr lang="en-US" smtClean="0"/>
              <a:t>4/8/2012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0CFA6F-35E2-442F-8973-CBFD756E31E1}" type="slidenum">
              <a:rPr lang="en-US" smtClean="0"/>
              <a:t>‹#›</a:t>
            </a:fld>
            <a:endParaRPr lang="en-US" dirty="0"/>
          </a:p>
        </p:txBody>
      </p:sp>
    </p:spTree>
    <p:extLst>
      <p:ext uri="{BB962C8B-B14F-4D97-AF65-F5344CB8AC3E}">
        <p14:creationId xmlns:p14="http://schemas.microsoft.com/office/powerpoint/2010/main" val="341208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0CFA6F-35E2-442F-8973-CBFD756E31E1}" type="slidenum">
              <a:rPr lang="en-US" smtClean="0"/>
              <a:t>41</a:t>
            </a:fld>
            <a:endParaRPr lang="en-US" dirty="0"/>
          </a:p>
        </p:txBody>
      </p:sp>
    </p:spTree>
    <p:extLst>
      <p:ext uri="{BB962C8B-B14F-4D97-AF65-F5344CB8AC3E}">
        <p14:creationId xmlns:p14="http://schemas.microsoft.com/office/powerpoint/2010/main" val="2204101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B6EF357-EA0E-45B3-8DBB-F72FB43CCCCA}" type="datetimeFigureOut">
              <a:rPr lang="en-US" smtClean="0"/>
              <a:t>4/8/2012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B8CCF4-7F5D-4EE1-9428-637830FA10E9}"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EF357-EA0E-45B3-8DBB-F72FB43CCCCA}" type="datetimeFigureOut">
              <a:rPr lang="en-US" smtClean="0"/>
              <a:t>4/8/2012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B8CCF4-7F5D-4EE1-9428-637830FA10E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EF357-EA0E-45B3-8DBB-F72FB43CCCCA}" type="datetimeFigureOut">
              <a:rPr lang="en-US" smtClean="0"/>
              <a:t>4/8/2012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B8CCF4-7F5D-4EE1-9428-637830FA10E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6EF357-EA0E-45B3-8DBB-F72FB43CCCCA}" type="datetimeFigureOut">
              <a:rPr lang="en-US" smtClean="0"/>
              <a:t>4/8/2012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B8CCF4-7F5D-4EE1-9428-637830FA10E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3B6EF357-EA0E-45B3-8DBB-F72FB43CCCCA}" type="datetimeFigureOut">
              <a:rPr lang="en-US" smtClean="0"/>
              <a:t>4/8/2012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B8CCF4-7F5D-4EE1-9428-637830FA10E9}"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6EF357-EA0E-45B3-8DBB-F72FB43CCCCA}" type="datetimeFigureOut">
              <a:rPr lang="en-US" smtClean="0"/>
              <a:t>4/8/2012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B8CCF4-7F5D-4EE1-9428-637830FA10E9}"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6EF357-EA0E-45B3-8DBB-F72FB43CCCCA}" type="datetimeFigureOut">
              <a:rPr lang="en-US" smtClean="0"/>
              <a:t>4/8/2012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B8CCF4-7F5D-4EE1-9428-637830FA10E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6EF357-EA0E-45B3-8DBB-F72FB43CCCCA}" type="datetimeFigureOut">
              <a:rPr lang="en-US" smtClean="0"/>
              <a:t>4/8/2012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B8CCF4-7F5D-4EE1-9428-637830FA10E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6EF357-EA0E-45B3-8DBB-F72FB43CCCCA}" type="datetimeFigureOut">
              <a:rPr lang="en-US" smtClean="0"/>
              <a:t>4/8/2012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CB8CCF4-7F5D-4EE1-9428-637830FA10E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3B6EF357-EA0E-45B3-8DBB-F72FB43CCCCA}" type="datetimeFigureOut">
              <a:rPr lang="en-US" smtClean="0"/>
              <a:t>4/8/2012</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4CB8CCF4-7F5D-4EE1-9428-637830FA10E9}"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EF357-EA0E-45B3-8DBB-F72FB43CCCCA}" type="datetimeFigureOut">
              <a:rPr lang="en-US" smtClean="0"/>
              <a:t>4/8/2012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B8CCF4-7F5D-4EE1-9428-637830FA10E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3B6EF357-EA0E-45B3-8DBB-F72FB43CCCCA}" type="datetimeFigureOut">
              <a:rPr lang="en-US" smtClean="0"/>
              <a:t>4/8/2012</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CB8CCF4-7F5D-4EE1-9428-637830FA10E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9.emf"/><Relationship Id="rId3" Type="http://schemas.microsoft.com/office/2007/relationships/hdphoto" Target="../media/hdphoto2.wdp"/><Relationship Id="rId7" Type="http://schemas.openxmlformats.org/officeDocument/2006/relationships/image" Target="../media/image6.emf"/><Relationship Id="rId12" Type="http://schemas.openxmlformats.org/officeDocument/2006/relationships/customXml" Target="../ink/ink5.xml"/><Relationship Id="rId17" Type="http://schemas.openxmlformats.org/officeDocument/2006/relationships/image" Target="../media/image11.emf"/><Relationship Id="rId2" Type="http://schemas.openxmlformats.org/officeDocument/2006/relationships/image" Target="../media/image4.png"/><Relationship Id="rId16" Type="http://schemas.openxmlformats.org/officeDocument/2006/relationships/customXml" Target="../ink/ink7.xml"/><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8.emf"/><Relationship Id="rId5" Type="http://schemas.openxmlformats.org/officeDocument/2006/relationships/image" Target="../media/image5.emf"/><Relationship Id="rId15" Type="http://schemas.openxmlformats.org/officeDocument/2006/relationships/image" Target="../media/image10.emf"/><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7.emf"/><Relationship Id="rId14" Type="http://schemas.openxmlformats.org/officeDocument/2006/relationships/customXml" Target="../ink/ink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2012 Anatomy practice test</a:t>
            </a:r>
            <a:endParaRPr lang="en-US" dirty="0"/>
          </a:p>
        </p:txBody>
      </p:sp>
      <p:sp>
        <p:nvSpPr>
          <p:cNvPr id="3" name="Subtitle 2"/>
          <p:cNvSpPr>
            <a:spLocks noGrp="1"/>
          </p:cNvSpPr>
          <p:nvPr>
            <p:ph type="subTitle" idx="1"/>
          </p:nvPr>
        </p:nvSpPr>
        <p:spPr/>
        <p:txBody>
          <a:bodyPr/>
          <a:lstStyle/>
          <a:p>
            <a:r>
              <a:rPr lang="en-US" dirty="0" smtClean="0"/>
              <a:t>Mission Middle School</a:t>
            </a:r>
            <a:endParaRPr lang="en-US" dirty="0"/>
          </a:p>
        </p:txBody>
      </p:sp>
      <p:pic>
        <p:nvPicPr>
          <p:cNvPr id="1026" name="Picture 2" descr="http://www.nlm.nih.gov/medlineplus/images/muscles.jpg"/>
          <p:cNvPicPr>
            <a:picLocks noChangeAspect="1" noChangeArrowheads="1"/>
          </p:cNvPicPr>
          <p:nvPr/>
        </p:nvPicPr>
        <p:blipFill>
          <a:blip r:embed="rId2">
            <a:duotone>
              <a:prstClr val="black"/>
              <a:srgbClr val="D9C3A5">
                <a:tint val="50000"/>
                <a:satMod val="180000"/>
              </a:srgbClr>
            </a:duotone>
            <a:extLst>
              <a:ext uri="{BEBA8EAE-BF5A-486C-A8C5-ECC9F3942E4B}">
                <a14:imgProps xmlns:a14="http://schemas.microsoft.com/office/drawing/2010/main">
                  <a14:imgLayer r:embed="rId3">
                    <a14:imgEffect>
                      <a14:backgroundRemoval t="0" b="100000" l="5435" r="95109"/>
                    </a14:imgEffect>
                  </a14:imgLayer>
                </a14:imgProps>
              </a:ext>
              <a:ext uri="{28A0092B-C50C-407E-A947-70E740481C1C}">
                <a14:useLocalDpi xmlns:a14="http://schemas.microsoft.com/office/drawing/2010/main" val="0"/>
              </a:ext>
            </a:extLst>
          </a:blip>
          <a:srcRect/>
          <a:stretch>
            <a:fillRect/>
          </a:stretch>
        </p:blipFill>
        <p:spPr bwMode="auto">
          <a:xfrm>
            <a:off x="5455920" y="2247900"/>
            <a:ext cx="3688080" cy="461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62139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a:t>
            </a:r>
            <a:endParaRPr lang="en-US" dirty="0"/>
          </a:p>
        </p:txBody>
      </p:sp>
      <p:sp>
        <p:nvSpPr>
          <p:cNvPr id="3" name="Content Placeholder 2"/>
          <p:cNvSpPr>
            <a:spLocks noGrp="1"/>
          </p:cNvSpPr>
          <p:nvPr>
            <p:ph idx="1"/>
          </p:nvPr>
        </p:nvSpPr>
        <p:spPr/>
        <p:txBody>
          <a:bodyPr/>
          <a:lstStyle/>
          <a:p>
            <a:r>
              <a:rPr lang="en-US" dirty="0" smtClean="0"/>
              <a:t>What is a condition that affects divers when they surface </a:t>
            </a:r>
            <a:r>
              <a:rPr lang="en-US" dirty="0" smtClean="0"/>
              <a:t>too </a:t>
            </a:r>
            <a:r>
              <a:rPr lang="en-US" dirty="0" smtClean="0"/>
              <a:t>fast</a:t>
            </a:r>
            <a:r>
              <a:rPr lang="en-US" dirty="0" smtClean="0"/>
              <a:t>?</a:t>
            </a:r>
          </a:p>
          <a:p>
            <a:r>
              <a:rPr lang="en-US" dirty="0" smtClean="0"/>
              <a:t>Not completely sure, but somehow hypoxia came to mind...</a:t>
            </a:r>
          </a:p>
          <a:p>
            <a:r>
              <a:rPr lang="en-US" dirty="0" smtClean="0">
                <a:solidFill>
                  <a:srgbClr val="FF0000"/>
                </a:solidFill>
              </a:rPr>
              <a:t>Actually its nitrogen narcosis… </a:t>
            </a:r>
            <a:endParaRPr lang="en-US" dirty="0">
              <a:solidFill>
                <a:srgbClr val="FF0000"/>
              </a:solidFill>
            </a:endParaRPr>
          </a:p>
        </p:txBody>
      </p:sp>
    </p:spTree>
    <p:extLst>
      <p:ext uri="{BB962C8B-B14F-4D97-AF65-F5344CB8AC3E}">
        <p14:creationId xmlns:p14="http://schemas.microsoft.com/office/powerpoint/2010/main" val="26688229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a:t>
            </a:r>
            <a:endParaRPr lang="en-US" dirty="0"/>
          </a:p>
        </p:txBody>
      </p:sp>
      <p:sp>
        <p:nvSpPr>
          <p:cNvPr id="3" name="Content Placeholder 2"/>
          <p:cNvSpPr>
            <a:spLocks noGrp="1"/>
          </p:cNvSpPr>
          <p:nvPr>
            <p:ph idx="1"/>
          </p:nvPr>
        </p:nvSpPr>
        <p:spPr/>
        <p:txBody>
          <a:bodyPr/>
          <a:lstStyle/>
          <a:p>
            <a:r>
              <a:rPr lang="en-US" dirty="0" smtClean="0"/>
              <a:t>What are the 9 patterns of breathing explained in the anatomy handout? </a:t>
            </a:r>
            <a:endParaRPr lang="en-US" dirty="0" smtClean="0"/>
          </a:p>
          <a:p>
            <a:r>
              <a:rPr lang="en-US" dirty="0" err="1" smtClean="0"/>
              <a:t>Eupnea</a:t>
            </a:r>
            <a:r>
              <a:rPr lang="en-US" dirty="0" smtClean="0"/>
              <a:t>- normal, relaxed quiet breathing</a:t>
            </a:r>
          </a:p>
          <a:p>
            <a:r>
              <a:rPr lang="en-US" dirty="0" err="1" smtClean="0"/>
              <a:t>Hyperventiation</a:t>
            </a:r>
            <a:r>
              <a:rPr lang="en-US" dirty="0" smtClean="0"/>
              <a:t>- when the body releases more CO2 faster than it’s produced</a:t>
            </a:r>
          </a:p>
          <a:p>
            <a:r>
              <a:rPr lang="en-US" dirty="0" err="1" smtClean="0"/>
              <a:t>Hypoventiation</a:t>
            </a:r>
            <a:r>
              <a:rPr lang="en-US" dirty="0" smtClean="0"/>
              <a:t>- breathing is vey slow, CO2 builds up.</a:t>
            </a:r>
          </a:p>
          <a:p>
            <a:r>
              <a:rPr lang="en-US" dirty="0" smtClean="0"/>
              <a:t>Orthopnea- difficulty breathing when lying down in a sleeping position</a:t>
            </a:r>
          </a:p>
          <a:p>
            <a:r>
              <a:rPr lang="en-US" dirty="0" smtClean="0"/>
              <a:t>Dyspnea- labored breathing</a:t>
            </a:r>
          </a:p>
          <a:p>
            <a:r>
              <a:rPr lang="en-US" dirty="0" smtClean="0"/>
              <a:t>Respiratory arrest- permanent stop of breathing</a:t>
            </a:r>
            <a:endParaRPr lang="en-US" dirty="0"/>
          </a:p>
          <a:p>
            <a:r>
              <a:rPr lang="en-US" dirty="0" smtClean="0"/>
              <a:t>Forgot the rest…</a:t>
            </a:r>
          </a:p>
          <a:p>
            <a:r>
              <a:rPr lang="en-US" dirty="0" smtClean="0">
                <a:solidFill>
                  <a:srgbClr val="FF0000"/>
                </a:solidFill>
              </a:rPr>
              <a:t>THE REST ARE APNEA ,HYPERNIA ,AND TACHYPNEA</a:t>
            </a:r>
          </a:p>
        </p:txBody>
      </p:sp>
    </p:spTree>
    <p:extLst>
      <p:ext uri="{BB962C8B-B14F-4D97-AF65-F5344CB8AC3E}">
        <p14:creationId xmlns:p14="http://schemas.microsoft.com/office/powerpoint/2010/main" val="24578098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t>
            </a:r>
            <a:endParaRPr lang="en-US" dirty="0"/>
          </a:p>
        </p:txBody>
      </p:sp>
      <p:sp>
        <p:nvSpPr>
          <p:cNvPr id="3" name="Content Placeholder 2"/>
          <p:cNvSpPr>
            <a:spLocks noGrp="1"/>
          </p:cNvSpPr>
          <p:nvPr>
            <p:ph idx="1"/>
          </p:nvPr>
        </p:nvSpPr>
        <p:spPr/>
        <p:txBody>
          <a:bodyPr/>
          <a:lstStyle/>
          <a:p>
            <a:r>
              <a:rPr lang="en-US" dirty="0" smtClean="0"/>
              <a:t>How do you find vital capacity</a:t>
            </a:r>
            <a:r>
              <a:rPr lang="en-US" dirty="0" smtClean="0"/>
              <a:t>?</a:t>
            </a:r>
          </a:p>
          <a:p>
            <a:r>
              <a:rPr lang="en-US" dirty="0" smtClean="0"/>
              <a:t>Isn’t it something like TV + IC?</a:t>
            </a:r>
          </a:p>
          <a:p>
            <a:r>
              <a:rPr lang="en-US" dirty="0" smtClean="0">
                <a:solidFill>
                  <a:srgbClr val="FF0000"/>
                </a:solidFill>
              </a:rPr>
              <a:t>TV+IRV+ERV</a:t>
            </a:r>
            <a:endParaRPr lang="en-US" dirty="0">
              <a:solidFill>
                <a:srgbClr val="FF0000"/>
              </a:solidFill>
            </a:endParaRPr>
          </a:p>
        </p:txBody>
      </p:sp>
    </p:spTree>
    <p:extLst>
      <p:ext uri="{BB962C8B-B14F-4D97-AF65-F5344CB8AC3E}">
        <p14:creationId xmlns:p14="http://schemas.microsoft.com/office/powerpoint/2010/main" val="248592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a:t>
            </a:r>
            <a:endParaRPr lang="en-US" dirty="0"/>
          </a:p>
        </p:txBody>
      </p:sp>
      <p:sp>
        <p:nvSpPr>
          <p:cNvPr id="3" name="Content Placeholder 2"/>
          <p:cNvSpPr>
            <a:spLocks noGrp="1"/>
          </p:cNvSpPr>
          <p:nvPr>
            <p:ph idx="1"/>
          </p:nvPr>
        </p:nvSpPr>
        <p:spPr/>
        <p:txBody>
          <a:bodyPr/>
          <a:lstStyle/>
          <a:p>
            <a:r>
              <a:rPr lang="en-US" dirty="0" smtClean="0"/>
              <a:t>How do you find Inspiratory capacity? </a:t>
            </a:r>
            <a:endParaRPr lang="en-US" dirty="0" smtClean="0"/>
          </a:p>
          <a:p>
            <a:r>
              <a:rPr lang="en-US" dirty="0" smtClean="0"/>
              <a:t>TV + IRV</a:t>
            </a:r>
            <a:r>
              <a:rPr lang="en-US" dirty="0" smtClean="0"/>
              <a:t> ?</a:t>
            </a:r>
          </a:p>
          <a:p>
            <a:endParaRPr lang="en-US" dirty="0">
              <a:solidFill>
                <a:srgbClr val="FF0000"/>
              </a:solidFill>
            </a:endParaRPr>
          </a:p>
        </p:txBody>
      </p:sp>
    </p:spTree>
    <p:extLst>
      <p:ext uri="{BB962C8B-B14F-4D97-AF65-F5344CB8AC3E}">
        <p14:creationId xmlns:p14="http://schemas.microsoft.com/office/powerpoint/2010/main" val="12945774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a:t>
            </a:r>
            <a:endParaRPr lang="en-US" dirty="0"/>
          </a:p>
        </p:txBody>
      </p:sp>
      <p:sp>
        <p:nvSpPr>
          <p:cNvPr id="3" name="Content Placeholder 2"/>
          <p:cNvSpPr>
            <a:spLocks noGrp="1"/>
          </p:cNvSpPr>
          <p:nvPr>
            <p:ph idx="1"/>
          </p:nvPr>
        </p:nvSpPr>
        <p:spPr/>
        <p:txBody>
          <a:bodyPr/>
          <a:lstStyle/>
          <a:p>
            <a:r>
              <a:rPr lang="en-US" dirty="0"/>
              <a:t>How do you </a:t>
            </a:r>
            <a:r>
              <a:rPr lang="en-US" dirty="0" smtClean="0"/>
              <a:t>find Functional residual capacity? </a:t>
            </a:r>
            <a:endParaRPr lang="en-US" dirty="0" smtClean="0"/>
          </a:p>
          <a:p>
            <a:r>
              <a:rPr lang="en-US" dirty="0" smtClean="0"/>
              <a:t>VC – IRV?</a:t>
            </a:r>
          </a:p>
          <a:p>
            <a:r>
              <a:rPr lang="en-US" dirty="0" smtClean="0">
                <a:solidFill>
                  <a:srgbClr val="FF0000"/>
                </a:solidFill>
              </a:rPr>
              <a:t>ERV+RV</a:t>
            </a:r>
            <a:endParaRPr lang="en-US" dirty="0">
              <a:solidFill>
                <a:srgbClr val="FF0000"/>
              </a:solidFill>
            </a:endParaRPr>
          </a:p>
          <a:p>
            <a:endParaRPr lang="en-US" dirty="0"/>
          </a:p>
        </p:txBody>
      </p:sp>
    </p:spTree>
    <p:extLst>
      <p:ext uri="{BB962C8B-B14F-4D97-AF65-F5344CB8AC3E}">
        <p14:creationId xmlns:p14="http://schemas.microsoft.com/office/powerpoint/2010/main" val="10243103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14.</a:t>
            </a:r>
            <a:endParaRPr lang="en-US" dirty="0"/>
          </a:p>
        </p:txBody>
      </p:sp>
      <p:sp>
        <p:nvSpPr>
          <p:cNvPr id="3" name="Content Placeholder 2"/>
          <p:cNvSpPr>
            <a:spLocks noGrp="1"/>
          </p:cNvSpPr>
          <p:nvPr>
            <p:ph idx="1"/>
          </p:nvPr>
        </p:nvSpPr>
        <p:spPr/>
        <p:txBody>
          <a:bodyPr/>
          <a:lstStyle/>
          <a:p>
            <a:r>
              <a:rPr lang="en-US" dirty="0"/>
              <a:t>How do you </a:t>
            </a:r>
            <a:r>
              <a:rPr lang="en-US" dirty="0" smtClean="0"/>
              <a:t>find Total lung capacity? </a:t>
            </a:r>
            <a:endParaRPr lang="en-US" dirty="0"/>
          </a:p>
          <a:p>
            <a:r>
              <a:rPr lang="en-US" dirty="0" smtClean="0"/>
              <a:t>RV + IRV?</a:t>
            </a:r>
          </a:p>
          <a:p>
            <a:r>
              <a:rPr lang="en-US" dirty="0" smtClean="0">
                <a:solidFill>
                  <a:srgbClr val="FF0000"/>
                </a:solidFill>
              </a:rPr>
              <a:t>VC+RV </a:t>
            </a:r>
            <a:endParaRPr lang="en-US" dirty="0">
              <a:solidFill>
                <a:srgbClr val="FF0000"/>
              </a:solidFill>
            </a:endParaRPr>
          </a:p>
        </p:txBody>
      </p:sp>
    </p:spTree>
    <p:extLst>
      <p:ext uri="{BB962C8B-B14F-4D97-AF65-F5344CB8AC3E}">
        <p14:creationId xmlns:p14="http://schemas.microsoft.com/office/powerpoint/2010/main" val="13151611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 </a:t>
            </a:r>
            <a:r>
              <a:rPr lang="en-US" sz="2400" dirty="0" smtClean="0"/>
              <a:t>match the </a:t>
            </a:r>
            <a:r>
              <a:rPr lang="en-US" sz="2400" dirty="0" smtClean="0"/>
              <a:t>description </a:t>
            </a:r>
            <a:r>
              <a:rPr lang="en-US" sz="2400" dirty="0" smtClean="0"/>
              <a:t>and the disease</a:t>
            </a:r>
            <a:r>
              <a:rPr lang="en-US" dirty="0" smtClean="0"/>
              <a:t> </a:t>
            </a:r>
            <a:endParaRPr lang="en-US" dirty="0"/>
          </a:p>
        </p:txBody>
      </p:sp>
      <p:sp>
        <p:nvSpPr>
          <p:cNvPr id="3" name="Content Placeholder 2"/>
          <p:cNvSpPr>
            <a:spLocks noGrp="1"/>
          </p:cNvSpPr>
          <p:nvPr>
            <p:ph idx="1"/>
          </p:nvPr>
        </p:nvSpPr>
        <p:spPr>
          <a:xfrm>
            <a:off x="762000" y="838200"/>
            <a:ext cx="3749040" cy="5410200"/>
          </a:xfrm>
        </p:spPr>
        <p:txBody>
          <a:bodyPr/>
          <a:lstStyle/>
          <a:p>
            <a:endParaRPr lang="en-US" dirty="0" smtClean="0"/>
          </a:p>
          <a:p>
            <a:endParaRPr lang="en-US" dirty="0" smtClean="0"/>
          </a:p>
          <a:p>
            <a:endParaRPr lang="en-US" dirty="0"/>
          </a:p>
        </p:txBody>
      </p:sp>
      <p:sp>
        <p:nvSpPr>
          <p:cNvPr id="4" name="TextBox 3"/>
          <p:cNvSpPr txBox="1"/>
          <p:nvPr/>
        </p:nvSpPr>
        <p:spPr>
          <a:xfrm>
            <a:off x="4495800" y="843242"/>
            <a:ext cx="4191000" cy="5355312"/>
          </a:xfrm>
          <a:prstGeom prst="rect">
            <a:avLst/>
          </a:prstGeom>
          <a:noFill/>
        </p:spPr>
        <p:txBody>
          <a:bodyPr wrap="square" rtlCol="0">
            <a:spAutoFit/>
          </a:bodyPr>
          <a:lstStyle/>
          <a:p>
            <a:r>
              <a:rPr lang="en-US" b="1" dirty="0" smtClean="0"/>
              <a:t>DESCRIPTIONS</a:t>
            </a:r>
            <a:r>
              <a:rPr lang="en-US" b="1" dirty="0" smtClean="0"/>
              <a:t>:</a:t>
            </a:r>
          </a:p>
          <a:p>
            <a:r>
              <a:rPr lang="en-US" b="1" strike="sngStrike" dirty="0" smtClean="0"/>
              <a:t>a)</a:t>
            </a:r>
            <a:r>
              <a:rPr lang="en-US" b="1" dirty="0" smtClean="0"/>
              <a:t> </a:t>
            </a:r>
            <a:r>
              <a:rPr lang="en-US" b="1" i="1" dirty="0" smtClean="0"/>
              <a:t>the common cold </a:t>
            </a:r>
            <a:endParaRPr lang="en-US" b="1" i="1" dirty="0" smtClean="0"/>
          </a:p>
          <a:p>
            <a:r>
              <a:rPr lang="en-US" b="1" i="1" strike="sngStrike" dirty="0" smtClean="0"/>
              <a:t>b)</a:t>
            </a:r>
            <a:r>
              <a:rPr lang="en-US" b="1" dirty="0" smtClean="0"/>
              <a:t> </a:t>
            </a:r>
            <a:r>
              <a:rPr lang="en-US" b="1" i="1" dirty="0" smtClean="0"/>
              <a:t>a malignant clump of pulmonary tissue </a:t>
            </a:r>
            <a:endParaRPr lang="en-US" b="1" i="1" dirty="0" smtClean="0"/>
          </a:p>
          <a:p>
            <a:r>
              <a:rPr lang="en-US" b="1" i="1" strike="sngStrike" dirty="0" smtClean="0"/>
              <a:t>c)</a:t>
            </a:r>
            <a:r>
              <a:rPr lang="en-US" b="1" dirty="0" smtClean="0"/>
              <a:t> </a:t>
            </a:r>
            <a:r>
              <a:rPr lang="en-US" b="1" dirty="0" smtClean="0"/>
              <a:t>lower respiratory that causes a build of fluid </a:t>
            </a:r>
          </a:p>
          <a:p>
            <a:r>
              <a:rPr lang="en-US" b="1" strike="sngStrike" dirty="0" smtClean="0"/>
              <a:t>d)</a:t>
            </a:r>
            <a:r>
              <a:rPr lang="en-US" b="1" dirty="0" smtClean="0"/>
              <a:t> </a:t>
            </a:r>
            <a:r>
              <a:rPr lang="en-US" b="1" i="1" dirty="0" smtClean="0"/>
              <a:t>caused by allergens </a:t>
            </a:r>
          </a:p>
          <a:p>
            <a:r>
              <a:rPr lang="en-US" b="1" strike="sngStrike" dirty="0" smtClean="0"/>
              <a:t>e)</a:t>
            </a:r>
            <a:r>
              <a:rPr lang="en-US" b="1" dirty="0" smtClean="0"/>
              <a:t> </a:t>
            </a:r>
            <a:r>
              <a:rPr lang="en-US" b="1" i="1" dirty="0" smtClean="0"/>
              <a:t>inflammation of the pleura </a:t>
            </a:r>
          </a:p>
          <a:p>
            <a:r>
              <a:rPr lang="en-US" b="1" strike="sngStrike" dirty="0" smtClean="0"/>
              <a:t>f)</a:t>
            </a:r>
            <a:r>
              <a:rPr lang="en-US" b="1" dirty="0" smtClean="0"/>
              <a:t> </a:t>
            </a:r>
            <a:r>
              <a:rPr lang="en-US" b="1" i="1" dirty="0" smtClean="0"/>
              <a:t>inflammation of the vocal chords </a:t>
            </a:r>
          </a:p>
          <a:p>
            <a:r>
              <a:rPr lang="en-US" b="1" dirty="0" smtClean="0"/>
              <a:t>g) </a:t>
            </a:r>
            <a:r>
              <a:rPr lang="en-US" b="1" i="1" dirty="0" smtClean="0"/>
              <a:t>excess </a:t>
            </a:r>
            <a:r>
              <a:rPr lang="en-US" b="1" i="1" dirty="0" smtClean="0"/>
              <a:t>fluid in the lungs</a:t>
            </a:r>
          </a:p>
          <a:p>
            <a:r>
              <a:rPr lang="en-US" b="1" strike="sngStrike" dirty="0" smtClean="0"/>
              <a:t>h) </a:t>
            </a:r>
            <a:r>
              <a:rPr lang="en-US" b="1" dirty="0" smtClean="0"/>
              <a:t>caused </a:t>
            </a:r>
            <a:r>
              <a:rPr lang="en-US" b="1" dirty="0" smtClean="0"/>
              <a:t>by </a:t>
            </a:r>
            <a:r>
              <a:rPr lang="en-US" b="1" i="1" dirty="0" smtClean="0"/>
              <a:t>Mycobacterium tuberculosis </a:t>
            </a:r>
            <a:endParaRPr lang="en-US" b="1" i="1" dirty="0"/>
          </a:p>
          <a:p>
            <a:r>
              <a:rPr lang="en-US" b="1" i="1" strike="sngStrike" dirty="0" smtClean="0"/>
              <a:t>I) </a:t>
            </a:r>
            <a:r>
              <a:rPr lang="en-US" b="1" i="1" dirty="0" smtClean="0"/>
              <a:t>long </a:t>
            </a:r>
            <a:r>
              <a:rPr lang="en-US" b="1" i="1" dirty="0" smtClean="0"/>
              <a:t>term obstruction of the airways</a:t>
            </a:r>
          </a:p>
          <a:p>
            <a:r>
              <a:rPr lang="en-US" b="1" strike="sngStrike" dirty="0" smtClean="0"/>
              <a:t>j)</a:t>
            </a:r>
            <a:r>
              <a:rPr lang="en-US" b="1" dirty="0" smtClean="0"/>
              <a:t> </a:t>
            </a:r>
            <a:r>
              <a:rPr lang="en-US" b="1" i="1" dirty="0" smtClean="0"/>
              <a:t>an inherited disease </a:t>
            </a:r>
          </a:p>
          <a:p>
            <a:r>
              <a:rPr lang="en-US" b="1" strike="sngStrike" dirty="0"/>
              <a:t>k</a:t>
            </a:r>
            <a:r>
              <a:rPr lang="en-US" b="1" strike="sngStrike" dirty="0" smtClean="0"/>
              <a:t>)</a:t>
            </a:r>
            <a:r>
              <a:rPr lang="en-US" b="1" dirty="0" smtClean="0"/>
              <a:t> </a:t>
            </a:r>
            <a:r>
              <a:rPr lang="en-US" b="1" i="1" dirty="0" smtClean="0"/>
              <a:t>cessation of breathing while asleep</a:t>
            </a:r>
          </a:p>
          <a:p>
            <a:r>
              <a:rPr lang="en-US" b="1" strike="sngStrike" dirty="0" smtClean="0"/>
              <a:t>L)</a:t>
            </a:r>
            <a:r>
              <a:rPr lang="en-US" b="1" dirty="0" smtClean="0"/>
              <a:t> </a:t>
            </a:r>
            <a:r>
              <a:rPr lang="en-US" b="1" i="1" dirty="0" smtClean="0"/>
              <a:t>oxygen deficiency </a:t>
            </a:r>
          </a:p>
          <a:p>
            <a:r>
              <a:rPr lang="en-US" b="1" strike="sngStrike" dirty="0" smtClean="0"/>
              <a:t>m)</a:t>
            </a:r>
            <a:r>
              <a:rPr lang="en-US" b="1" dirty="0" smtClean="0"/>
              <a:t> </a:t>
            </a:r>
            <a:r>
              <a:rPr lang="en-US" b="1" i="1" dirty="0" smtClean="0"/>
              <a:t>alveolar walls break down </a:t>
            </a:r>
          </a:p>
          <a:p>
            <a:r>
              <a:rPr lang="en-US" b="1" strike="sngStrike" dirty="0" smtClean="0"/>
              <a:t>n)</a:t>
            </a:r>
            <a:r>
              <a:rPr lang="en-US" b="1" dirty="0" smtClean="0"/>
              <a:t> </a:t>
            </a:r>
            <a:r>
              <a:rPr lang="en-US" b="1" i="1" dirty="0" smtClean="0"/>
              <a:t>mucus clogging the airway </a:t>
            </a:r>
          </a:p>
          <a:p>
            <a:r>
              <a:rPr lang="en-US" b="1" strike="sngStrike" dirty="0" smtClean="0"/>
              <a:t>o)</a:t>
            </a:r>
            <a:r>
              <a:rPr lang="en-US" b="1" dirty="0" smtClean="0"/>
              <a:t> </a:t>
            </a:r>
            <a:r>
              <a:rPr lang="en-US" b="1" i="1" dirty="0" smtClean="0"/>
              <a:t>oxygen toxicity </a:t>
            </a:r>
          </a:p>
          <a:p>
            <a:pPr marL="342900" indent="-342900">
              <a:buFont typeface="+mj-lt"/>
              <a:buAutoNum type="alphaLcParenR"/>
            </a:pPr>
            <a:endParaRPr lang="en-US" b="1" dirty="0"/>
          </a:p>
        </p:txBody>
      </p:sp>
      <p:sp>
        <p:nvSpPr>
          <p:cNvPr id="5" name="TextBox 4"/>
          <p:cNvSpPr txBox="1"/>
          <p:nvPr/>
        </p:nvSpPr>
        <p:spPr>
          <a:xfrm>
            <a:off x="762000" y="1143000"/>
            <a:ext cx="3505200" cy="646331"/>
          </a:xfrm>
          <a:prstGeom prst="rect">
            <a:avLst/>
          </a:prstGeom>
          <a:noFill/>
        </p:spPr>
        <p:txBody>
          <a:bodyPr wrap="square" rtlCol="0">
            <a:spAutoFit/>
          </a:bodyPr>
          <a:lstStyle/>
          <a:p>
            <a:r>
              <a:rPr lang="en-US" b="1" dirty="0" smtClean="0"/>
              <a:t>COPD </a:t>
            </a:r>
            <a:r>
              <a:rPr lang="en-US" b="1" dirty="0" smtClean="0"/>
              <a:t>-- </a:t>
            </a:r>
            <a:r>
              <a:rPr lang="en-US" dirty="0" smtClean="0"/>
              <a:t> I</a:t>
            </a:r>
            <a:endParaRPr lang="en-US" dirty="0" smtClean="0"/>
          </a:p>
          <a:p>
            <a:endParaRPr lang="en-US" dirty="0"/>
          </a:p>
        </p:txBody>
      </p:sp>
    </p:spTree>
    <p:extLst>
      <p:ext uri="{BB962C8B-B14F-4D97-AF65-F5344CB8AC3E}">
        <p14:creationId xmlns:p14="http://schemas.microsoft.com/office/powerpoint/2010/main" val="2333346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16.</a:t>
            </a:r>
            <a:endParaRPr lang="en-US" dirty="0"/>
          </a:p>
        </p:txBody>
      </p:sp>
      <p:sp>
        <p:nvSpPr>
          <p:cNvPr id="3" name="Content Placeholder 2"/>
          <p:cNvSpPr>
            <a:spLocks noGrp="1"/>
          </p:cNvSpPr>
          <p:nvPr>
            <p:ph idx="1"/>
          </p:nvPr>
        </p:nvSpPr>
        <p:spPr/>
        <p:txBody>
          <a:bodyPr/>
          <a:lstStyle/>
          <a:p>
            <a:r>
              <a:rPr lang="en-US" dirty="0" smtClean="0"/>
              <a:t>Asthma </a:t>
            </a:r>
            <a:r>
              <a:rPr lang="en-US" dirty="0" smtClean="0"/>
              <a:t>-- D</a:t>
            </a:r>
            <a:endParaRPr lang="en-US" dirty="0"/>
          </a:p>
        </p:txBody>
      </p:sp>
    </p:spTree>
    <p:extLst>
      <p:ext uri="{BB962C8B-B14F-4D97-AF65-F5344CB8AC3E}">
        <p14:creationId xmlns:p14="http://schemas.microsoft.com/office/powerpoint/2010/main" val="905790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17.</a:t>
            </a:r>
            <a:endParaRPr lang="en-US" dirty="0"/>
          </a:p>
        </p:txBody>
      </p:sp>
      <p:sp>
        <p:nvSpPr>
          <p:cNvPr id="3" name="Content Placeholder 2"/>
          <p:cNvSpPr>
            <a:spLocks noGrp="1"/>
          </p:cNvSpPr>
          <p:nvPr>
            <p:ph idx="1"/>
          </p:nvPr>
        </p:nvSpPr>
        <p:spPr/>
        <p:txBody>
          <a:bodyPr/>
          <a:lstStyle/>
          <a:p>
            <a:r>
              <a:rPr lang="en-US" dirty="0" smtClean="0"/>
              <a:t>Emphysema </a:t>
            </a:r>
            <a:r>
              <a:rPr lang="en-US" dirty="0" smtClean="0"/>
              <a:t>-- m</a:t>
            </a:r>
            <a:endParaRPr lang="en-US" dirty="0"/>
          </a:p>
        </p:txBody>
      </p:sp>
    </p:spTree>
    <p:extLst>
      <p:ext uri="{BB962C8B-B14F-4D97-AF65-F5344CB8AC3E}">
        <p14:creationId xmlns:p14="http://schemas.microsoft.com/office/powerpoint/2010/main" val="1018080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18.</a:t>
            </a:r>
            <a:endParaRPr lang="en-US" dirty="0"/>
          </a:p>
        </p:txBody>
      </p:sp>
      <p:sp>
        <p:nvSpPr>
          <p:cNvPr id="3" name="Content Placeholder 2"/>
          <p:cNvSpPr>
            <a:spLocks noGrp="1"/>
          </p:cNvSpPr>
          <p:nvPr>
            <p:ph idx="1"/>
          </p:nvPr>
        </p:nvSpPr>
        <p:spPr/>
        <p:txBody>
          <a:bodyPr/>
          <a:lstStyle/>
          <a:p>
            <a:r>
              <a:rPr lang="en-US" dirty="0" smtClean="0"/>
              <a:t>Pneumonia – C </a:t>
            </a:r>
          </a:p>
          <a:p>
            <a:r>
              <a:rPr lang="en-US" dirty="0" smtClean="0">
                <a:solidFill>
                  <a:srgbClr val="FF0000"/>
                </a:solidFill>
              </a:rPr>
              <a:t>G </a:t>
            </a:r>
            <a:endParaRPr lang="en-US" dirty="0">
              <a:solidFill>
                <a:srgbClr val="FF0000"/>
              </a:solidFill>
            </a:endParaRPr>
          </a:p>
        </p:txBody>
      </p:sp>
    </p:spTree>
    <p:extLst>
      <p:ext uri="{BB962C8B-B14F-4D97-AF65-F5344CB8AC3E}">
        <p14:creationId xmlns:p14="http://schemas.microsoft.com/office/powerpoint/2010/main" val="2085132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t>
            </a:r>
            <a:endParaRPr lang="en-US" dirty="0"/>
          </a:p>
        </p:txBody>
      </p:sp>
      <p:pic>
        <p:nvPicPr>
          <p:cNvPr id="2052" name="Picture 4" descr="http://www.teachpe.com/images/respiratory_system.jpg"/>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828800" y="372291"/>
            <a:ext cx="4762500" cy="5534025"/>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Arrow Connector 4"/>
          <p:cNvCxnSpPr/>
          <p:nvPr/>
        </p:nvCxnSpPr>
        <p:spPr>
          <a:xfrm>
            <a:off x="2286000" y="1143000"/>
            <a:ext cx="8382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4">
            <p14:nvContentPartPr>
              <p14:cNvPr id="9" name="Ink 8"/>
              <p14:cNvContentPartPr/>
              <p14:nvPr/>
            </p14:nvContentPartPr>
            <p14:xfrm>
              <a:off x="5006160" y="2717640"/>
              <a:ext cx="771840" cy="8640"/>
            </p14:xfrm>
          </p:contentPart>
        </mc:Choice>
        <mc:Fallback xmlns="">
          <p:pic>
            <p:nvPicPr>
              <p:cNvPr id="9" name="Ink 8"/>
              <p:cNvPicPr/>
              <p:nvPr/>
            </p:nvPicPr>
            <p:blipFill>
              <a:blip r:embed="rId5"/>
              <a:stretch>
                <a:fillRect/>
              </a:stretch>
            </p:blipFill>
            <p:spPr>
              <a:xfrm>
                <a:off x="4990320" y="2653920"/>
                <a:ext cx="803520" cy="1360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0" name="Ink 9"/>
              <p14:cNvContentPartPr/>
              <p14:nvPr/>
            </p14:nvContentPartPr>
            <p14:xfrm>
              <a:off x="5057640" y="2709000"/>
              <a:ext cx="677520" cy="34560"/>
            </p14:xfrm>
          </p:contentPart>
        </mc:Choice>
        <mc:Fallback xmlns="">
          <p:pic>
            <p:nvPicPr>
              <p:cNvPr id="10" name="Ink 9"/>
              <p:cNvPicPr/>
              <p:nvPr/>
            </p:nvPicPr>
            <p:blipFill>
              <a:blip r:embed="rId7"/>
              <a:stretch>
                <a:fillRect/>
              </a:stretch>
            </p:blipFill>
            <p:spPr>
              <a:xfrm>
                <a:off x="5041800" y="2645280"/>
                <a:ext cx="709200" cy="1616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1" name="Ink 10"/>
              <p14:cNvContentPartPr/>
              <p14:nvPr/>
            </p14:nvContentPartPr>
            <p14:xfrm>
              <a:off x="5392080" y="3111840"/>
              <a:ext cx="686160" cy="43200"/>
            </p14:xfrm>
          </p:contentPart>
        </mc:Choice>
        <mc:Fallback xmlns="">
          <p:pic>
            <p:nvPicPr>
              <p:cNvPr id="11" name="Ink 10"/>
              <p:cNvPicPr/>
              <p:nvPr/>
            </p:nvPicPr>
            <p:blipFill>
              <a:blip r:embed="rId9"/>
              <a:stretch>
                <a:fillRect/>
              </a:stretch>
            </p:blipFill>
            <p:spPr>
              <a:xfrm>
                <a:off x="5376240" y="3048480"/>
                <a:ext cx="717840" cy="1699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2" name="Ink 11"/>
              <p14:cNvContentPartPr/>
              <p14:nvPr/>
            </p14:nvContentPartPr>
            <p14:xfrm>
              <a:off x="5666400" y="3677760"/>
              <a:ext cx="420120" cy="8640"/>
            </p14:xfrm>
          </p:contentPart>
        </mc:Choice>
        <mc:Fallback xmlns="">
          <p:pic>
            <p:nvPicPr>
              <p:cNvPr id="12" name="Ink 11"/>
              <p:cNvPicPr/>
              <p:nvPr/>
            </p:nvPicPr>
            <p:blipFill>
              <a:blip r:embed="rId11"/>
              <a:stretch>
                <a:fillRect/>
              </a:stretch>
            </p:blipFill>
            <p:spPr>
              <a:xfrm>
                <a:off x="5650560" y="3614040"/>
                <a:ext cx="452160" cy="1360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3" name="Ink 12"/>
              <p14:cNvContentPartPr/>
              <p14:nvPr/>
            </p14:nvContentPartPr>
            <p14:xfrm>
              <a:off x="2374560" y="3094560"/>
              <a:ext cx="831960" cy="34920"/>
            </p14:xfrm>
          </p:contentPart>
        </mc:Choice>
        <mc:Fallback xmlns="">
          <p:pic>
            <p:nvPicPr>
              <p:cNvPr id="13" name="Ink 12"/>
              <p:cNvPicPr/>
              <p:nvPr/>
            </p:nvPicPr>
            <p:blipFill>
              <a:blip r:embed="rId13"/>
              <a:stretch>
                <a:fillRect/>
              </a:stretch>
            </p:blipFill>
            <p:spPr>
              <a:xfrm>
                <a:off x="2358720" y="3031200"/>
                <a:ext cx="863640" cy="161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4" name="Ink 13"/>
              <p14:cNvContentPartPr/>
              <p14:nvPr/>
            </p14:nvContentPartPr>
            <p14:xfrm>
              <a:off x="3780360" y="5417640"/>
              <a:ext cx="969120" cy="51840"/>
            </p14:xfrm>
          </p:contentPart>
        </mc:Choice>
        <mc:Fallback xmlns="">
          <p:pic>
            <p:nvPicPr>
              <p:cNvPr id="14" name="Ink 13"/>
              <p:cNvPicPr/>
              <p:nvPr/>
            </p:nvPicPr>
            <p:blipFill>
              <a:blip r:embed="rId15"/>
              <a:stretch>
                <a:fillRect/>
              </a:stretch>
            </p:blipFill>
            <p:spPr>
              <a:xfrm>
                <a:off x="3764520" y="5354280"/>
                <a:ext cx="1000800" cy="17892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5" name="Ink 14"/>
              <p14:cNvContentPartPr/>
              <p14:nvPr/>
            </p14:nvContentPartPr>
            <p14:xfrm>
              <a:off x="1902960" y="1020240"/>
              <a:ext cx="4672440" cy="4715280"/>
            </p14:xfrm>
          </p:contentPart>
        </mc:Choice>
        <mc:Fallback xmlns="">
          <p:pic>
            <p:nvPicPr>
              <p:cNvPr id="15" name="Ink 14"/>
              <p:cNvPicPr/>
              <p:nvPr/>
            </p:nvPicPr>
            <p:blipFill>
              <a:blip r:embed="rId17"/>
              <a:stretch>
                <a:fillRect/>
              </a:stretch>
            </p:blipFill>
            <p:spPr>
              <a:xfrm>
                <a:off x="1893600" y="1010880"/>
                <a:ext cx="4691160" cy="4734000"/>
              </a:xfrm>
              <a:prstGeom prst="rect">
                <a:avLst/>
              </a:prstGeom>
            </p:spPr>
          </p:pic>
        </mc:Fallback>
      </mc:AlternateContent>
      <p:sp>
        <p:nvSpPr>
          <p:cNvPr id="3" name="TextBox 2"/>
          <p:cNvSpPr txBox="1"/>
          <p:nvPr/>
        </p:nvSpPr>
        <p:spPr>
          <a:xfrm>
            <a:off x="228600" y="1143000"/>
            <a:ext cx="1447800" cy="369332"/>
          </a:xfrm>
          <a:prstGeom prst="rect">
            <a:avLst/>
          </a:prstGeom>
          <a:noFill/>
        </p:spPr>
        <p:txBody>
          <a:bodyPr wrap="square" rtlCol="0">
            <a:spAutoFit/>
          </a:bodyPr>
          <a:lstStyle/>
          <a:p>
            <a:r>
              <a:rPr lang="en-US" dirty="0" smtClean="0"/>
              <a:t>Nasal cavity</a:t>
            </a:r>
            <a:endParaRPr lang="en-US" dirty="0"/>
          </a:p>
        </p:txBody>
      </p:sp>
      <p:sp>
        <p:nvSpPr>
          <p:cNvPr id="4" name="TextBox 3"/>
          <p:cNvSpPr txBox="1"/>
          <p:nvPr/>
        </p:nvSpPr>
        <p:spPr>
          <a:xfrm>
            <a:off x="5486400" y="1512332"/>
            <a:ext cx="1981200" cy="369332"/>
          </a:xfrm>
          <a:prstGeom prst="rect">
            <a:avLst/>
          </a:prstGeom>
          <a:noFill/>
        </p:spPr>
        <p:txBody>
          <a:bodyPr wrap="square" rtlCol="0">
            <a:spAutoFit/>
          </a:bodyPr>
          <a:lstStyle/>
          <a:p>
            <a:r>
              <a:rPr lang="en-US" dirty="0" smtClean="0"/>
              <a:t>pharynx</a:t>
            </a:r>
            <a:endParaRPr lang="en-US" dirty="0"/>
          </a:p>
        </p:txBody>
      </p:sp>
      <p:sp>
        <p:nvSpPr>
          <p:cNvPr id="6" name="TextBox 5"/>
          <p:cNvSpPr txBox="1"/>
          <p:nvPr/>
        </p:nvSpPr>
        <p:spPr>
          <a:xfrm>
            <a:off x="5257800" y="2057400"/>
            <a:ext cx="1828800" cy="369332"/>
          </a:xfrm>
          <a:prstGeom prst="rect">
            <a:avLst/>
          </a:prstGeom>
          <a:noFill/>
        </p:spPr>
        <p:txBody>
          <a:bodyPr wrap="square" rtlCol="0">
            <a:spAutoFit/>
          </a:bodyPr>
          <a:lstStyle/>
          <a:p>
            <a:r>
              <a:rPr lang="en-US" b="1" dirty="0" smtClean="0">
                <a:solidFill>
                  <a:srgbClr val="FF0000"/>
                </a:solidFill>
              </a:rPr>
              <a:t>LARYNX</a:t>
            </a:r>
            <a:endParaRPr lang="en-US" b="1" dirty="0">
              <a:solidFill>
                <a:srgbClr val="FF0000"/>
              </a:solidFill>
            </a:endParaRPr>
          </a:p>
        </p:txBody>
      </p:sp>
      <p:sp>
        <p:nvSpPr>
          <p:cNvPr id="7" name="TextBox 6"/>
          <p:cNvSpPr txBox="1"/>
          <p:nvPr/>
        </p:nvSpPr>
        <p:spPr>
          <a:xfrm>
            <a:off x="6324600" y="2426732"/>
            <a:ext cx="1828800" cy="369332"/>
          </a:xfrm>
          <a:prstGeom prst="rect">
            <a:avLst/>
          </a:prstGeom>
          <a:noFill/>
        </p:spPr>
        <p:txBody>
          <a:bodyPr wrap="square" rtlCol="0">
            <a:spAutoFit/>
          </a:bodyPr>
          <a:lstStyle/>
          <a:p>
            <a:r>
              <a:rPr lang="en-US" dirty="0" smtClean="0"/>
              <a:t>trachea</a:t>
            </a:r>
            <a:endParaRPr lang="en-US" dirty="0"/>
          </a:p>
        </p:txBody>
      </p:sp>
      <p:sp>
        <p:nvSpPr>
          <p:cNvPr id="8" name="TextBox 7"/>
          <p:cNvSpPr txBox="1"/>
          <p:nvPr/>
        </p:nvSpPr>
        <p:spPr>
          <a:xfrm>
            <a:off x="6642891" y="2831874"/>
            <a:ext cx="1447800" cy="646331"/>
          </a:xfrm>
          <a:prstGeom prst="rect">
            <a:avLst/>
          </a:prstGeom>
          <a:noFill/>
        </p:spPr>
        <p:txBody>
          <a:bodyPr wrap="square" rtlCol="0">
            <a:spAutoFit/>
          </a:bodyPr>
          <a:lstStyle/>
          <a:p>
            <a:r>
              <a:rPr lang="en-US" dirty="0" smtClean="0"/>
              <a:t>Primary bronchi</a:t>
            </a:r>
            <a:endParaRPr lang="en-US" dirty="0"/>
          </a:p>
        </p:txBody>
      </p:sp>
      <p:sp>
        <p:nvSpPr>
          <p:cNvPr id="16" name="TextBox 15"/>
          <p:cNvSpPr txBox="1"/>
          <p:nvPr/>
        </p:nvSpPr>
        <p:spPr>
          <a:xfrm>
            <a:off x="6591300" y="3478205"/>
            <a:ext cx="1943100" cy="369332"/>
          </a:xfrm>
          <a:prstGeom prst="rect">
            <a:avLst/>
          </a:prstGeom>
          <a:noFill/>
        </p:spPr>
        <p:txBody>
          <a:bodyPr wrap="square" rtlCol="0">
            <a:spAutoFit/>
          </a:bodyPr>
          <a:lstStyle/>
          <a:p>
            <a:r>
              <a:rPr lang="en-US" dirty="0" smtClean="0"/>
              <a:t>lung</a:t>
            </a:r>
            <a:endParaRPr lang="en-US" dirty="0"/>
          </a:p>
        </p:txBody>
      </p:sp>
      <p:sp>
        <p:nvSpPr>
          <p:cNvPr id="17" name="TextBox 16"/>
          <p:cNvSpPr txBox="1"/>
          <p:nvPr/>
        </p:nvSpPr>
        <p:spPr>
          <a:xfrm>
            <a:off x="3505200" y="5735520"/>
            <a:ext cx="1752600" cy="369332"/>
          </a:xfrm>
          <a:prstGeom prst="rect">
            <a:avLst/>
          </a:prstGeom>
          <a:noFill/>
        </p:spPr>
        <p:txBody>
          <a:bodyPr wrap="square" rtlCol="0">
            <a:spAutoFit/>
          </a:bodyPr>
          <a:lstStyle/>
          <a:p>
            <a:r>
              <a:rPr lang="en-US" dirty="0" smtClean="0"/>
              <a:t>diaphragm</a:t>
            </a:r>
            <a:endParaRPr lang="en-US" dirty="0"/>
          </a:p>
        </p:txBody>
      </p:sp>
      <p:sp>
        <p:nvSpPr>
          <p:cNvPr id="18" name="TextBox 17"/>
          <p:cNvSpPr txBox="1"/>
          <p:nvPr/>
        </p:nvSpPr>
        <p:spPr>
          <a:xfrm>
            <a:off x="685800" y="3094560"/>
            <a:ext cx="1447800" cy="1477328"/>
          </a:xfrm>
          <a:prstGeom prst="rect">
            <a:avLst/>
          </a:prstGeom>
          <a:noFill/>
        </p:spPr>
        <p:txBody>
          <a:bodyPr wrap="square" rtlCol="0">
            <a:spAutoFit/>
          </a:bodyPr>
          <a:lstStyle/>
          <a:p>
            <a:r>
              <a:rPr lang="en-US" dirty="0" smtClean="0"/>
              <a:t>Alveoli</a:t>
            </a:r>
          </a:p>
          <a:p>
            <a:r>
              <a:rPr lang="en-US" dirty="0" smtClean="0">
                <a:solidFill>
                  <a:srgbClr val="FF0000"/>
                </a:solidFill>
              </a:rPr>
              <a:t>Technically its bronchioles….</a:t>
            </a:r>
            <a:r>
              <a:rPr lang="en-US" dirty="0" smtClean="0"/>
              <a:t> </a:t>
            </a:r>
            <a:endParaRPr lang="en-US" dirty="0"/>
          </a:p>
        </p:txBody>
      </p:sp>
    </p:spTree>
    <p:extLst>
      <p:ext uri="{BB962C8B-B14F-4D97-AF65-F5344CB8AC3E}">
        <p14:creationId xmlns:p14="http://schemas.microsoft.com/office/powerpoint/2010/main" val="18077089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a:t>
            </a:r>
            <a:endParaRPr lang="en-US" dirty="0"/>
          </a:p>
        </p:txBody>
      </p:sp>
      <p:sp>
        <p:nvSpPr>
          <p:cNvPr id="3" name="Content Placeholder 2"/>
          <p:cNvSpPr>
            <a:spLocks noGrp="1"/>
          </p:cNvSpPr>
          <p:nvPr>
            <p:ph idx="1"/>
          </p:nvPr>
        </p:nvSpPr>
        <p:spPr/>
        <p:txBody>
          <a:bodyPr/>
          <a:lstStyle/>
          <a:p>
            <a:r>
              <a:rPr lang="en-US" dirty="0" smtClean="0"/>
              <a:t>Sleep apnea </a:t>
            </a:r>
            <a:r>
              <a:rPr lang="en-US" dirty="0" smtClean="0"/>
              <a:t>-- K</a:t>
            </a:r>
            <a:endParaRPr lang="en-US" dirty="0"/>
          </a:p>
        </p:txBody>
      </p:sp>
    </p:spTree>
    <p:extLst>
      <p:ext uri="{BB962C8B-B14F-4D97-AF65-F5344CB8AC3E}">
        <p14:creationId xmlns:p14="http://schemas.microsoft.com/office/powerpoint/2010/main" val="10556369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a:t>
            </a:r>
            <a:endParaRPr lang="en-US" dirty="0"/>
          </a:p>
        </p:txBody>
      </p:sp>
      <p:sp>
        <p:nvSpPr>
          <p:cNvPr id="3" name="Content Placeholder 2"/>
          <p:cNvSpPr>
            <a:spLocks noGrp="1"/>
          </p:cNvSpPr>
          <p:nvPr>
            <p:ph idx="1"/>
          </p:nvPr>
        </p:nvSpPr>
        <p:spPr/>
        <p:txBody>
          <a:bodyPr/>
          <a:lstStyle/>
          <a:p>
            <a:r>
              <a:rPr lang="en-US" dirty="0" smtClean="0"/>
              <a:t>Cystic fibrosis </a:t>
            </a:r>
            <a:r>
              <a:rPr lang="en-US" dirty="0" smtClean="0"/>
              <a:t>-- j</a:t>
            </a:r>
            <a:endParaRPr lang="en-US" dirty="0"/>
          </a:p>
        </p:txBody>
      </p:sp>
    </p:spTree>
    <p:extLst>
      <p:ext uri="{BB962C8B-B14F-4D97-AF65-F5344CB8AC3E}">
        <p14:creationId xmlns:p14="http://schemas.microsoft.com/office/powerpoint/2010/main" val="31676589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21. </a:t>
            </a:r>
            <a:endParaRPr lang="en-US" dirty="0"/>
          </a:p>
        </p:txBody>
      </p:sp>
      <p:sp>
        <p:nvSpPr>
          <p:cNvPr id="3" name="Content Placeholder 2"/>
          <p:cNvSpPr>
            <a:spLocks noGrp="1"/>
          </p:cNvSpPr>
          <p:nvPr>
            <p:ph idx="1"/>
          </p:nvPr>
        </p:nvSpPr>
        <p:spPr/>
        <p:txBody>
          <a:bodyPr/>
          <a:lstStyle/>
          <a:p>
            <a:r>
              <a:rPr lang="en-US" dirty="0" smtClean="0"/>
              <a:t>Tuberculosis </a:t>
            </a:r>
            <a:r>
              <a:rPr lang="en-US" dirty="0" smtClean="0"/>
              <a:t>-- h</a:t>
            </a:r>
            <a:endParaRPr lang="en-US" dirty="0"/>
          </a:p>
        </p:txBody>
      </p:sp>
    </p:spTree>
    <p:extLst>
      <p:ext uri="{BB962C8B-B14F-4D97-AF65-F5344CB8AC3E}">
        <p14:creationId xmlns:p14="http://schemas.microsoft.com/office/powerpoint/2010/main" val="25717334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22.</a:t>
            </a:r>
            <a:endParaRPr lang="en-US" dirty="0"/>
          </a:p>
        </p:txBody>
      </p:sp>
      <p:sp>
        <p:nvSpPr>
          <p:cNvPr id="3" name="Content Placeholder 2"/>
          <p:cNvSpPr>
            <a:spLocks noGrp="1"/>
          </p:cNvSpPr>
          <p:nvPr>
            <p:ph idx="1"/>
          </p:nvPr>
        </p:nvSpPr>
        <p:spPr/>
        <p:txBody>
          <a:bodyPr/>
          <a:lstStyle/>
          <a:p>
            <a:r>
              <a:rPr lang="en-US" dirty="0" smtClean="0"/>
              <a:t>Pulmonary </a:t>
            </a:r>
            <a:r>
              <a:rPr lang="en-US" dirty="0" smtClean="0"/>
              <a:t>edema – g</a:t>
            </a:r>
          </a:p>
          <a:p>
            <a:r>
              <a:rPr lang="en-US" dirty="0">
                <a:solidFill>
                  <a:srgbClr val="FF0000"/>
                </a:solidFill>
              </a:rPr>
              <a:t>C</a:t>
            </a:r>
            <a:r>
              <a:rPr lang="en-US" dirty="0" smtClean="0"/>
              <a:t> </a:t>
            </a:r>
            <a:endParaRPr lang="en-US" dirty="0"/>
          </a:p>
        </p:txBody>
      </p:sp>
    </p:spTree>
    <p:extLst>
      <p:ext uri="{BB962C8B-B14F-4D97-AF65-F5344CB8AC3E}">
        <p14:creationId xmlns:p14="http://schemas.microsoft.com/office/powerpoint/2010/main" val="34819296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23. </a:t>
            </a:r>
            <a:endParaRPr lang="en-US" dirty="0"/>
          </a:p>
        </p:txBody>
      </p:sp>
      <p:sp>
        <p:nvSpPr>
          <p:cNvPr id="3" name="Content Placeholder 2"/>
          <p:cNvSpPr>
            <a:spLocks noGrp="1"/>
          </p:cNvSpPr>
          <p:nvPr>
            <p:ph idx="1"/>
          </p:nvPr>
        </p:nvSpPr>
        <p:spPr/>
        <p:txBody>
          <a:bodyPr/>
          <a:lstStyle/>
          <a:p>
            <a:r>
              <a:rPr lang="en-US" dirty="0" smtClean="0"/>
              <a:t>Pleurisy -- e </a:t>
            </a:r>
            <a:endParaRPr lang="en-US" dirty="0"/>
          </a:p>
        </p:txBody>
      </p:sp>
    </p:spTree>
    <p:extLst>
      <p:ext uri="{BB962C8B-B14F-4D97-AF65-F5344CB8AC3E}">
        <p14:creationId xmlns:p14="http://schemas.microsoft.com/office/powerpoint/2010/main" val="19015578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24. </a:t>
            </a:r>
            <a:endParaRPr lang="en-US" dirty="0"/>
          </a:p>
        </p:txBody>
      </p:sp>
      <p:sp>
        <p:nvSpPr>
          <p:cNvPr id="3" name="Content Placeholder 2"/>
          <p:cNvSpPr>
            <a:spLocks noGrp="1"/>
          </p:cNvSpPr>
          <p:nvPr>
            <p:ph idx="1"/>
          </p:nvPr>
        </p:nvSpPr>
        <p:spPr/>
        <p:txBody>
          <a:bodyPr/>
          <a:lstStyle/>
          <a:p>
            <a:r>
              <a:rPr lang="en-US" dirty="0" smtClean="0"/>
              <a:t>Lung </a:t>
            </a:r>
            <a:r>
              <a:rPr lang="en-US" dirty="0" smtClean="0"/>
              <a:t>cancer -- B </a:t>
            </a:r>
            <a:endParaRPr lang="en-US" dirty="0"/>
          </a:p>
        </p:txBody>
      </p:sp>
    </p:spTree>
    <p:extLst>
      <p:ext uri="{BB962C8B-B14F-4D97-AF65-F5344CB8AC3E}">
        <p14:creationId xmlns:p14="http://schemas.microsoft.com/office/powerpoint/2010/main" val="34461359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25. </a:t>
            </a:r>
            <a:endParaRPr lang="en-US" dirty="0"/>
          </a:p>
        </p:txBody>
      </p:sp>
      <p:sp>
        <p:nvSpPr>
          <p:cNvPr id="3" name="Content Placeholder 2"/>
          <p:cNvSpPr>
            <a:spLocks noGrp="1"/>
          </p:cNvSpPr>
          <p:nvPr>
            <p:ph idx="1"/>
          </p:nvPr>
        </p:nvSpPr>
        <p:spPr>
          <a:xfrm>
            <a:off x="990600" y="914400"/>
            <a:ext cx="7520940" cy="3579849"/>
          </a:xfrm>
        </p:spPr>
        <p:txBody>
          <a:bodyPr/>
          <a:lstStyle/>
          <a:p>
            <a:r>
              <a:rPr lang="en-US" dirty="0" smtClean="0"/>
              <a:t>Hypoxia </a:t>
            </a:r>
            <a:r>
              <a:rPr lang="en-US" dirty="0" smtClean="0"/>
              <a:t>-- L</a:t>
            </a:r>
            <a:endParaRPr lang="en-US" dirty="0"/>
          </a:p>
        </p:txBody>
      </p:sp>
    </p:spTree>
    <p:extLst>
      <p:ext uri="{BB962C8B-B14F-4D97-AF65-F5344CB8AC3E}">
        <p14:creationId xmlns:p14="http://schemas.microsoft.com/office/powerpoint/2010/main" val="10217707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26. </a:t>
            </a:r>
            <a:endParaRPr lang="en-US" dirty="0"/>
          </a:p>
        </p:txBody>
      </p:sp>
      <p:sp>
        <p:nvSpPr>
          <p:cNvPr id="3" name="Content Placeholder 2"/>
          <p:cNvSpPr>
            <a:spLocks noGrp="1"/>
          </p:cNvSpPr>
          <p:nvPr>
            <p:ph idx="1"/>
          </p:nvPr>
        </p:nvSpPr>
        <p:spPr/>
        <p:txBody>
          <a:bodyPr/>
          <a:lstStyle/>
          <a:p>
            <a:r>
              <a:rPr lang="en-US" dirty="0" smtClean="0"/>
              <a:t>Oxygen toxicity </a:t>
            </a:r>
            <a:r>
              <a:rPr lang="en-US" dirty="0" smtClean="0"/>
              <a:t> -- o</a:t>
            </a:r>
            <a:endParaRPr lang="en-US" dirty="0"/>
          </a:p>
        </p:txBody>
      </p:sp>
    </p:spTree>
    <p:extLst>
      <p:ext uri="{BB962C8B-B14F-4D97-AF65-F5344CB8AC3E}">
        <p14:creationId xmlns:p14="http://schemas.microsoft.com/office/powerpoint/2010/main" val="11236479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27. </a:t>
            </a:r>
            <a:endParaRPr lang="en-US" dirty="0"/>
          </a:p>
        </p:txBody>
      </p:sp>
      <p:sp>
        <p:nvSpPr>
          <p:cNvPr id="3" name="Content Placeholder 2"/>
          <p:cNvSpPr>
            <a:spLocks noGrp="1"/>
          </p:cNvSpPr>
          <p:nvPr>
            <p:ph idx="1"/>
          </p:nvPr>
        </p:nvSpPr>
        <p:spPr/>
        <p:txBody>
          <a:bodyPr/>
          <a:lstStyle/>
          <a:p>
            <a:r>
              <a:rPr lang="en-US" dirty="0" smtClean="0"/>
              <a:t>Chronic bronchitis </a:t>
            </a:r>
            <a:r>
              <a:rPr lang="en-US" dirty="0" smtClean="0"/>
              <a:t>-- n</a:t>
            </a:r>
            <a:endParaRPr lang="en-US" dirty="0"/>
          </a:p>
        </p:txBody>
      </p:sp>
    </p:spTree>
    <p:extLst>
      <p:ext uri="{BB962C8B-B14F-4D97-AF65-F5344CB8AC3E}">
        <p14:creationId xmlns:p14="http://schemas.microsoft.com/office/powerpoint/2010/main" val="33667294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28. </a:t>
            </a:r>
            <a:endParaRPr lang="en-US" dirty="0"/>
          </a:p>
        </p:txBody>
      </p:sp>
      <p:sp>
        <p:nvSpPr>
          <p:cNvPr id="3" name="Content Placeholder 2"/>
          <p:cNvSpPr>
            <a:spLocks noGrp="1"/>
          </p:cNvSpPr>
          <p:nvPr>
            <p:ph idx="1"/>
          </p:nvPr>
        </p:nvSpPr>
        <p:spPr/>
        <p:txBody>
          <a:bodyPr/>
          <a:lstStyle/>
          <a:p>
            <a:r>
              <a:rPr lang="en-US" dirty="0" smtClean="0"/>
              <a:t>Acute </a:t>
            </a:r>
            <a:r>
              <a:rPr lang="en-US" dirty="0" smtClean="0"/>
              <a:t>rhinitis -- a </a:t>
            </a:r>
            <a:endParaRPr lang="en-US" dirty="0"/>
          </a:p>
        </p:txBody>
      </p:sp>
    </p:spTree>
    <p:extLst>
      <p:ext uri="{BB962C8B-B14F-4D97-AF65-F5344CB8AC3E}">
        <p14:creationId xmlns:p14="http://schemas.microsoft.com/office/powerpoint/2010/main" val="4067472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endParaRPr lang="en-US" dirty="0"/>
          </a:p>
        </p:txBody>
      </p:sp>
      <p:sp>
        <p:nvSpPr>
          <p:cNvPr id="3" name="Content Placeholder 2"/>
          <p:cNvSpPr>
            <a:spLocks noGrp="1"/>
          </p:cNvSpPr>
          <p:nvPr>
            <p:ph idx="1"/>
          </p:nvPr>
        </p:nvSpPr>
        <p:spPr/>
        <p:txBody>
          <a:bodyPr/>
          <a:lstStyle/>
          <a:p>
            <a:r>
              <a:rPr lang="en-US" dirty="0" smtClean="0"/>
              <a:t>What are the five functions of the nose? </a:t>
            </a:r>
          </a:p>
          <a:p>
            <a:pPr>
              <a:buFont typeface="Arial" pitchFamily="34" charset="0"/>
              <a:buChar char="•"/>
            </a:pPr>
            <a:r>
              <a:rPr lang="en-US" dirty="0" smtClean="0"/>
              <a:t>Serves as a resonating chamber for speech </a:t>
            </a:r>
            <a:endParaRPr lang="en-US" dirty="0" smtClean="0"/>
          </a:p>
          <a:p>
            <a:pPr>
              <a:buFont typeface="Arial" pitchFamily="34" charset="0"/>
              <a:buChar char="•"/>
            </a:pPr>
            <a:r>
              <a:rPr lang="en-US" strike="sngStrike" dirty="0" smtClean="0"/>
              <a:t> </a:t>
            </a:r>
            <a:r>
              <a:rPr lang="en-US" strike="sngStrike" dirty="0" smtClean="0"/>
              <a:t>gives tone to voice</a:t>
            </a:r>
            <a:endParaRPr lang="en-US" strike="sngStrike" dirty="0" smtClean="0"/>
          </a:p>
          <a:p>
            <a:pPr>
              <a:buFont typeface="Arial" pitchFamily="34" charset="0"/>
              <a:buChar char="•"/>
            </a:pPr>
            <a:r>
              <a:rPr lang="en-US" dirty="0" smtClean="0"/>
              <a:t> </a:t>
            </a:r>
            <a:r>
              <a:rPr lang="en-US" dirty="0" smtClean="0"/>
              <a:t>filters air</a:t>
            </a:r>
            <a:endParaRPr lang="en-US" dirty="0" smtClean="0"/>
          </a:p>
          <a:p>
            <a:pPr>
              <a:buFont typeface="Arial" pitchFamily="34" charset="0"/>
              <a:buChar char="•"/>
            </a:pPr>
            <a:r>
              <a:rPr lang="en-US" dirty="0"/>
              <a:t> </a:t>
            </a:r>
            <a:r>
              <a:rPr lang="en-US" dirty="0" smtClean="0"/>
              <a:t>warms air</a:t>
            </a:r>
            <a:endParaRPr lang="en-US" dirty="0" smtClean="0"/>
          </a:p>
          <a:p>
            <a:pPr>
              <a:buFont typeface="Arial" pitchFamily="34" charset="0"/>
              <a:buChar char="•"/>
            </a:pPr>
            <a:r>
              <a:rPr lang="en-US" dirty="0"/>
              <a:t> </a:t>
            </a:r>
            <a:r>
              <a:rPr lang="en-US" dirty="0" smtClean="0"/>
              <a:t>detects odors in the airstream</a:t>
            </a:r>
          </a:p>
          <a:p>
            <a:pPr>
              <a:buFont typeface="Arial" pitchFamily="34" charset="0"/>
              <a:buChar char="•"/>
            </a:pPr>
            <a:r>
              <a:rPr lang="en-US" dirty="0" smtClean="0">
                <a:solidFill>
                  <a:srgbClr val="FF0000"/>
                </a:solidFill>
              </a:rPr>
              <a:t>Provides an airway for respiration </a:t>
            </a:r>
            <a:endParaRPr lang="en-US" dirty="0" smtClean="0">
              <a:solidFill>
                <a:srgbClr val="FF0000"/>
              </a:solidFill>
            </a:endParaRPr>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endParaRPr lang="en-US" dirty="0"/>
          </a:p>
        </p:txBody>
      </p:sp>
    </p:spTree>
    <p:extLst>
      <p:ext uri="{BB962C8B-B14F-4D97-AF65-F5344CB8AC3E}">
        <p14:creationId xmlns:p14="http://schemas.microsoft.com/office/powerpoint/2010/main" val="32324529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29. </a:t>
            </a:r>
            <a:endParaRPr lang="en-US" dirty="0"/>
          </a:p>
        </p:txBody>
      </p:sp>
      <p:sp>
        <p:nvSpPr>
          <p:cNvPr id="3" name="Content Placeholder 2"/>
          <p:cNvSpPr>
            <a:spLocks noGrp="1"/>
          </p:cNvSpPr>
          <p:nvPr>
            <p:ph idx="1"/>
          </p:nvPr>
        </p:nvSpPr>
        <p:spPr/>
        <p:txBody>
          <a:bodyPr/>
          <a:lstStyle/>
          <a:p>
            <a:r>
              <a:rPr lang="en-US" dirty="0" smtClean="0"/>
              <a:t>Laryngitis </a:t>
            </a:r>
            <a:r>
              <a:rPr lang="en-US" dirty="0" smtClean="0"/>
              <a:t>-- f</a:t>
            </a:r>
            <a:endParaRPr lang="en-US" dirty="0"/>
          </a:p>
        </p:txBody>
      </p:sp>
    </p:spTree>
    <p:extLst>
      <p:ext uri="{BB962C8B-B14F-4D97-AF65-F5344CB8AC3E}">
        <p14:creationId xmlns:p14="http://schemas.microsoft.com/office/powerpoint/2010/main" val="14131666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30. </a:t>
            </a:r>
            <a:endParaRPr lang="en-US" dirty="0"/>
          </a:p>
        </p:txBody>
      </p:sp>
      <p:sp>
        <p:nvSpPr>
          <p:cNvPr id="3" name="Content Placeholder 2"/>
          <p:cNvSpPr>
            <a:spLocks noGrp="1"/>
          </p:cNvSpPr>
          <p:nvPr>
            <p:ph idx="1"/>
          </p:nvPr>
        </p:nvSpPr>
        <p:spPr/>
        <p:txBody>
          <a:bodyPr/>
          <a:lstStyle/>
          <a:p>
            <a:r>
              <a:rPr lang="en-US" dirty="0" smtClean="0"/>
              <a:t>What is the interaction of the muscular and respiratory system</a:t>
            </a:r>
            <a:r>
              <a:rPr lang="en-US" dirty="0" smtClean="0"/>
              <a:t>?</a:t>
            </a:r>
          </a:p>
          <a:p>
            <a:r>
              <a:rPr lang="en-US" dirty="0" smtClean="0"/>
              <a:t>The muscular system  helps the respiratory system during inhalation by  moving the diaphragm down, and  skeletal muscles help keep the lungs  from collapsing during exhalation. </a:t>
            </a:r>
            <a:endParaRPr lang="en-US" dirty="0"/>
          </a:p>
        </p:txBody>
      </p:sp>
    </p:spTree>
    <p:extLst>
      <p:ext uri="{BB962C8B-B14F-4D97-AF65-F5344CB8AC3E}">
        <p14:creationId xmlns:p14="http://schemas.microsoft.com/office/powerpoint/2010/main" val="28660429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31. </a:t>
            </a:r>
            <a:endParaRPr lang="en-US" dirty="0"/>
          </a:p>
        </p:txBody>
      </p:sp>
      <p:sp>
        <p:nvSpPr>
          <p:cNvPr id="3" name="Content Placeholder 2"/>
          <p:cNvSpPr>
            <a:spLocks noGrp="1"/>
          </p:cNvSpPr>
          <p:nvPr>
            <p:ph idx="1"/>
          </p:nvPr>
        </p:nvSpPr>
        <p:spPr/>
        <p:txBody>
          <a:bodyPr/>
          <a:lstStyle/>
          <a:p>
            <a:r>
              <a:rPr lang="en-US" dirty="0" smtClean="0"/>
              <a:t>What are some effects of exercise on the respiratory and the digestive systems</a:t>
            </a:r>
            <a:r>
              <a:rPr lang="en-US" dirty="0" smtClean="0"/>
              <a:t>?</a:t>
            </a:r>
          </a:p>
          <a:p>
            <a:r>
              <a:rPr lang="en-US" dirty="0" smtClean="0"/>
              <a:t>Exercise helps strengthen the lungs and increases lung capacity, and exercise basically pauses the digestive system.</a:t>
            </a:r>
            <a:endParaRPr lang="en-US" dirty="0"/>
          </a:p>
        </p:txBody>
      </p:sp>
    </p:spTree>
    <p:extLst>
      <p:ext uri="{BB962C8B-B14F-4D97-AF65-F5344CB8AC3E}">
        <p14:creationId xmlns:p14="http://schemas.microsoft.com/office/powerpoint/2010/main" val="16732575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32. </a:t>
            </a:r>
            <a:endParaRPr lang="en-US" dirty="0"/>
          </a:p>
        </p:txBody>
      </p:sp>
      <p:sp>
        <p:nvSpPr>
          <p:cNvPr id="3" name="Content Placeholder 2"/>
          <p:cNvSpPr>
            <a:spLocks noGrp="1"/>
          </p:cNvSpPr>
          <p:nvPr>
            <p:ph idx="1"/>
          </p:nvPr>
        </p:nvSpPr>
        <p:spPr/>
        <p:txBody>
          <a:bodyPr/>
          <a:lstStyle/>
          <a:p>
            <a:r>
              <a:rPr lang="en-US" dirty="0" smtClean="0"/>
              <a:t>What is the alimentary canal</a:t>
            </a:r>
            <a:r>
              <a:rPr lang="en-US" dirty="0" smtClean="0"/>
              <a:t>? </a:t>
            </a:r>
            <a:endParaRPr lang="en-US" dirty="0"/>
          </a:p>
          <a:p>
            <a:r>
              <a:rPr lang="en-US" dirty="0" smtClean="0"/>
              <a:t>The digestive system </a:t>
            </a:r>
          </a:p>
          <a:p>
            <a:r>
              <a:rPr lang="en-US" dirty="0" smtClean="0">
                <a:solidFill>
                  <a:srgbClr val="FF0000"/>
                </a:solidFill>
              </a:rPr>
              <a:t>IT IS THE CONTINOUS HOLE THAT RUNS FROM THE MOUTH TO THE ANUS. DOES NOT CONTAIN THE ACCESORY ORGANS. </a:t>
            </a:r>
            <a:endParaRPr lang="en-US" dirty="0">
              <a:solidFill>
                <a:srgbClr val="FF0000"/>
              </a:solidFill>
            </a:endParaRPr>
          </a:p>
        </p:txBody>
      </p:sp>
    </p:spTree>
    <p:extLst>
      <p:ext uri="{BB962C8B-B14F-4D97-AF65-F5344CB8AC3E}">
        <p14:creationId xmlns:p14="http://schemas.microsoft.com/office/powerpoint/2010/main" val="31109945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33.</a:t>
            </a:r>
            <a:endParaRPr lang="en-US" dirty="0"/>
          </a:p>
        </p:txBody>
      </p:sp>
      <p:sp>
        <p:nvSpPr>
          <p:cNvPr id="3" name="Content Placeholder 2"/>
          <p:cNvSpPr>
            <a:spLocks noGrp="1"/>
          </p:cNvSpPr>
          <p:nvPr>
            <p:ph idx="1"/>
          </p:nvPr>
        </p:nvSpPr>
        <p:spPr/>
        <p:txBody>
          <a:bodyPr/>
          <a:lstStyle/>
          <a:p>
            <a:r>
              <a:rPr lang="en-US" dirty="0" smtClean="0"/>
              <a:t>What organs make up the </a:t>
            </a:r>
            <a:r>
              <a:rPr lang="en-US" dirty="0" smtClean="0"/>
              <a:t>alimentary </a:t>
            </a:r>
            <a:r>
              <a:rPr lang="en-US" dirty="0" smtClean="0"/>
              <a:t>canal? </a:t>
            </a:r>
            <a:endParaRPr lang="en-US" dirty="0" smtClean="0"/>
          </a:p>
          <a:p>
            <a:r>
              <a:rPr lang="en-US" dirty="0" smtClean="0"/>
              <a:t>Mouth, esophagus, stomach, small intestine, large intestine.</a:t>
            </a:r>
          </a:p>
          <a:p>
            <a:r>
              <a:rPr lang="en-US" dirty="0" smtClean="0">
                <a:solidFill>
                  <a:srgbClr val="FF0000"/>
                </a:solidFill>
              </a:rPr>
              <a:t>INCLUDES THE PHARYNX </a:t>
            </a:r>
            <a:endParaRPr lang="en-US" dirty="0">
              <a:solidFill>
                <a:srgbClr val="FF0000"/>
              </a:solidFill>
            </a:endParaRPr>
          </a:p>
        </p:txBody>
      </p:sp>
    </p:spTree>
    <p:extLst>
      <p:ext uri="{BB962C8B-B14F-4D97-AF65-F5344CB8AC3E}">
        <p14:creationId xmlns:p14="http://schemas.microsoft.com/office/powerpoint/2010/main" val="26114303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34. </a:t>
            </a:r>
            <a:endParaRPr lang="en-US" dirty="0"/>
          </a:p>
        </p:txBody>
      </p:sp>
      <p:sp>
        <p:nvSpPr>
          <p:cNvPr id="3" name="Content Placeholder 2"/>
          <p:cNvSpPr>
            <a:spLocks noGrp="1"/>
          </p:cNvSpPr>
          <p:nvPr>
            <p:ph idx="1"/>
          </p:nvPr>
        </p:nvSpPr>
        <p:spPr/>
        <p:txBody>
          <a:bodyPr/>
          <a:lstStyle/>
          <a:p>
            <a:r>
              <a:rPr lang="en-US" dirty="0" smtClean="0"/>
              <a:t>What is the digestive process</a:t>
            </a:r>
            <a:r>
              <a:rPr lang="en-US" dirty="0" smtClean="0"/>
              <a:t>?</a:t>
            </a:r>
          </a:p>
          <a:p>
            <a:r>
              <a:rPr lang="en-US" dirty="0" smtClean="0"/>
              <a:t>Process of digestion: food enters mouth, swallowed and travels down esophagus to stomach, is then taken to small intestine, then large, and finally waste is ready for  removal</a:t>
            </a:r>
            <a:r>
              <a:rPr lang="en-US" dirty="0" smtClean="0"/>
              <a:t> </a:t>
            </a:r>
            <a:endParaRPr lang="en-US" dirty="0"/>
          </a:p>
        </p:txBody>
      </p:sp>
    </p:spTree>
    <p:extLst>
      <p:ext uri="{BB962C8B-B14F-4D97-AF65-F5344CB8AC3E}">
        <p14:creationId xmlns:p14="http://schemas.microsoft.com/office/powerpoint/2010/main" val="16433591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35. </a:t>
            </a:r>
            <a:endParaRPr lang="en-US" dirty="0"/>
          </a:p>
        </p:txBody>
      </p:sp>
      <p:sp>
        <p:nvSpPr>
          <p:cNvPr id="3" name="Content Placeholder 2"/>
          <p:cNvSpPr>
            <a:spLocks noGrp="1"/>
          </p:cNvSpPr>
          <p:nvPr>
            <p:ph idx="1"/>
          </p:nvPr>
        </p:nvSpPr>
        <p:spPr/>
        <p:txBody>
          <a:bodyPr/>
          <a:lstStyle/>
          <a:p>
            <a:r>
              <a:rPr lang="en-US" dirty="0" smtClean="0"/>
              <a:t>Name the types of teeth and how many are found in a normal human. </a:t>
            </a:r>
            <a:endParaRPr lang="en-US" dirty="0" smtClean="0"/>
          </a:p>
          <a:p>
            <a:r>
              <a:rPr lang="en-US" dirty="0" err="1" smtClean="0"/>
              <a:t>Cuspids</a:t>
            </a:r>
            <a:r>
              <a:rPr lang="en-US" dirty="0" smtClean="0"/>
              <a:t>, bicuspids, eye-teeth, and then another type that I forgot… Is it molars? I believe that the average person has 36 teeth. </a:t>
            </a:r>
          </a:p>
          <a:p>
            <a:r>
              <a:rPr lang="en-US" dirty="0" smtClean="0">
                <a:solidFill>
                  <a:srgbClr val="FF0000"/>
                </a:solidFill>
              </a:rPr>
              <a:t>I WAS ASKING MORE FOR INSCISORS-8 </a:t>
            </a:r>
            <a:r>
              <a:rPr lang="en-US" dirty="0" err="1" smtClean="0">
                <a:solidFill>
                  <a:srgbClr val="FF0000"/>
                </a:solidFill>
              </a:rPr>
              <a:t>ect</a:t>
            </a:r>
            <a:r>
              <a:rPr lang="en-US" dirty="0" smtClean="0">
                <a:solidFill>
                  <a:srgbClr val="FF0000"/>
                </a:solidFill>
              </a:rPr>
              <a:t>… and its 32. </a:t>
            </a:r>
            <a:endParaRPr lang="en-US" dirty="0">
              <a:solidFill>
                <a:srgbClr val="FF0000"/>
              </a:solidFill>
            </a:endParaRPr>
          </a:p>
        </p:txBody>
      </p:sp>
    </p:spTree>
    <p:extLst>
      <p:ext uri="{BB962C8B-B14F-4D97-AF65-F5344CB8AC3E}">
        <p14:creationId xmlns:p14="http://schemas.microsoft.com/office/powerpoint/2010/main" val="23673272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36.</a:t>
            </a:r>
            <a:endParaRPr lang="en-US" dirty="0"/>
          </a:p>
        </p:txBody>
      </p:sp>
      <p:sp>
        <p:nvSpPr>
          <p:cNvPr id="3" name="Content Placeholder 2"/>
          <p:cNvSpPr>
            <a:spLocks noGrp="1"/>
          </p:cNvSpPr>
          <p:nvPr>
            <p:ph idx="1"/>
          </p:nvPr>
        </p:nvSpPr>
        <p:spPr/>
        <p:txBody>
          <a:bodyPr/>
          <a:lstStyle/>
          <a:p>
            <a:r>
              <a:rPr lang="en-US" dirty="0" smtClean="0"/>
              <a:t>What is the main process by which food moves through the esophagus?</a:t>
            </a:r>
          </a:p>
          <a:p>
            <a:r>
              <a:rPr lang="en-US" dirty="0" smtClean="0"/>
              <a:t>Peristalsis</a:t>
            </a:r>
            <a:r>
              <a:rPr lang="en-US" dirty="0" smtClean="0"/>
              <a:t> </a:t>
            </a:r>
            <a:endParaRPr lang="en-US" dirty="0"/>
          </a:p>
        </p:txBody>
      </p:sp>
    </p:spTree>
    <p:extLst>
      <p:ext uri="{BB962C8B-B14F-4D97-AF65-F5344CB8AC3E}">
        <p14:creationId xmlns:p14="http://schemas.microsoft.com/office/powerpoint/2010/main" val="31843224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37. </a:t>
            </a:r>
            <a:endParaRPr lang="en-US" dirty="0"/>
          </a:p>
        </p:txBody>
      </p:sp>
      <p:sp>
        <p:nvSpPr>
          <p:cNvPr id="3" name="Content Placeholder 2"/>
          <p:cNvSpPr>
            <a:spLocks noGrp="1"/>
          </p:cNvSpPr>
          <p:nvPr>
            <p:ph idx="1"/>
          </p:nvPr>
        </p:nvSpPr>
        <p:spPr/>
        <p:txBody>
          <a:bodyPr/>
          <a:lstStyle/>
          <a:p>
            <a:r>
              <a:rPr lang="en-US" dirty="0" smtClean="0"/>
              <a:t>What kind of cells produce the hydrochloric acid in the stomach?</a:t>
            </a:r>
          </a:p>
          <a:p>
            <a:r>
              <a:rPr lang="en-US" dirty="0" smtClean="0"/>
              <a:t>Anaerobic?</a:t>
            </a:r>
          </a:p>
          <a:p>
            <a:r>
              <a:rPr lang="en-US" dirty="0" smtClean="0">
                <a:solidFill>
                  <a:srgbClr val="FF0000"/>
                </a:solidFill>
              </a:rPr>
              <a:t>PARIETAL CELLS. </a:t>
            </a:r>
            <a:endParaRPr lang="en-US" dirty="0">
              <a:solidFill>
                <a:srgbClr val="FF0000"/>
              </a:solidFill>
            </a:endParaRPr>
          </a:p>
        </p:txBody>
      </p:sp>
    </p:spTree>
    <p:extLst>
      <p:ext uri="{BB962C8B-B14F-4D97-AF65-F5344CB8AC3E}">
        <p14:creationId xmlns:p14="http://schemas.microsoft.com/office/powerpoint/2010/main" val="26296285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38.</a:t>
            </a:r>
            <a:endParaRPr lang="en-US" dirty="0"/>
          </a:p>
        </p:txBody>
      </p:sp>
      <p:sp>
        <p:nvSpPr>
          <p:cNvPr id="3" name="Content Placeholder 2"/>
          <p:cNvSpPr>
            <a:spLocks noGrp="1"/>
          </p:cNvSpPr>
          <p:nvPr>
            <p:ph idx="1"/>
          </p:nvPr>
        </p:nvSpPr>
        <p:spPr/>
        <p:txBody>
          <a:bodyPr/>
          <a:lstStyle/>
          <a:p>
            <a:r>
              <a:rPr lang="en-US" dirty="0" smtClean="0"/>
              <a:t>True or false?</a:t>
            </a:r>
          </a:p>
          <a:p>
            <a:r>
              <a:rPr lang="en-US" dirty="0"/>
              <a:t>	M</a:t>
            </a:r>
            <a:r>
              <a:rPr lang="en-US" dirty="0" smtClean="0"/>
              <a:t>ost of the absorption in the digestive system takes place in the stomach.</a:t>
            </a:r>
          </a:p>
          <a:p>
            <a:r>
              <a:rPr lang="en-US" dirty="0" smtClean="0"/>
              <a:t>False, most absorption takes place in the large intestine </a:t>
            </a:r>
          </a:p>
          <a:p>
            <a:r>
              <a:rPr lang="en-US" sz="4400" dirty="0" smtClean="0">
                <a:solidFill>
                  <a:srgbClr val="FF0000"/>
                </a:solidFill>
              </a:rPr>
              <a:t>SMALL INTESTINE!!!!!!!!!!!!!!!</a:t>
            </a:r>
          </a:p>
          <a:p>
            <a:r>
              <a:rPr lang="en-US" sz="4400" dirty="0" smtClean="0">
                <a:solidFill>
                  <a:srgbClr val="FF0000"/>
                </a:solidFill>
              </a:rPr>
              <a:t>LEARN THIS!!!!!!!!!!!! </a:t>
            </a:r>
            <a:r>
              <a:rPr lang="en-US" sz="4400" dirty="0" smtClean="0">
                <a:solidFill>
                  <a:srgbClr val="FF0000"/>
                </a:solidFill>
                <a:sym typeface="Wingdings" pitchFamily="2" charset="2"/>
              </a:rPr>
              <a:t> </a:t>
            </a:r>
            <a:endParaRPr lang="en-US" sz="4400" dirty="0" smtClean="0">
              <a:solidFill>
                <a:srgbClr val="FF0000"/>
              </a:solidFill>
            </a:endParaRPr>
          </a:p>
          <a:p>
            <a:endParaRPr lang="en-US" sz="3200" dirty="0"/>
          </a:p>
        </p:txBody>
      </p:sp>
    </p:spTree>
    <p:extLst>
      <p:ext uri="{BB962C8B-B14F-4D97-AF65-F5344CB8AC3E}">
        <p14:creationId xmlns:p14="http://schemas.microsoft.com/office/powerpoint/2010/main" val="1971016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endParaRPr lang="en-US" dirty="0"/>
          </a:p>
        </p:txBody>
      </p:sp>
      <p:sp>
        <p:nvSpPr>
          <p:cNvPr id="3" name="Content Placeholder 2"/>
          <p:cNvSpPr>
            <a:spLocks noGrp="1"/>
          </p:cNvSpPr>
          <p:nvPr>
            <p:ph idx="1"/>
          </p:nvPr>
        </p:nvSpPr>
        <p:spPr/>
        <p:txBody>
          <a:bodyPr/>
          <a:lstStyle/>
          <a:p>
            <a:pPr marL="0" indent="0"/>
            <a:r>
              <a:rPr lang="en-US" dirty="0" smtClean="0"/>
              <a:t>Where would you find stratified squamous epithelium cells</a:t>
            </a:r>
            <a:r>
              <a:rPr lang="en-US" dirty="0" smtClean="0"/>
              <a:t>? </a:t>
            </a:r>
          </a:p>
          <a:p>
            <a:pPr marL="0" indent="0"/>
            <a:r>
              <a:rPr lang="en-US" dirty="0" smtClean="0"/>
              <a:t>In the respiratory system: the oropharynx and laryngopharynx</a:t>
            </a:r>
            <a:r>
              <a:rPr lang="en-US" dirty="0" smtClean="0"/>
              <a:t> </a:t>
            </a:r>
            <a:endParaRPr lang="en-US" dirty="0"/>
          </a:p>
        </p:txBody>
      </p:sp>
    </p:spTree>
    <p:extLst>
      <p:ext uri="{BB962C8B-B14F-4D97-AF65-F5344CB8AC3E}">
        <p14:creationId xmlns:p14="http://schemas.microsoft.com/office/powerpoint/2010/main" val="28381793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39. </a:t>
            </a:r>
            <a:endParaRPr lang="en-US" dirty="0"/>
          </a:p>
        </p:txBody>
      </p:sp>
      <p:sp>
        <p:nvSpPr>
          <p:cNvPr id="3" name="Content Placeholder 2"/>
          <p:cNvSpPr>
            <a:spLocks noGrp="1"/>
          </p:cNvSpPr>
          <p:nvPr>
            <p:ph idx="1"/>
          </p:nvPr>
        </p:nvSpPr>
        <p:spPr/>
        <p:txBody>
          <a:bodyPr/>
          <a:lstStyle/>
          <a:p>
            <a:r>
              <a:rPr lang="en-US" dirty="0" smtClean="0"/>
              <a:t>What are the three parts of the small intestine? And write them in order.</a:t>
            </a:r>
          </a:p>
          <a:p>
            <a:r>
              <a:rPr lang="en-US" dirty="0" smtClean="0"/>
              <a:t>Duodenum, </a:t>
            </a:r>
            <a:r>
              <a:rPr lang="en-US" dirty="0" err="1" smtClean="0"/>
              <a:t>jejenum</a:t>
            </a:r>
            <a:r>
              <a:rPr lang="en-US" dirty="0" smtClean="0"/>
              <a:t>, </a:t>
            </a:r>
            <a:r>
              <a:rPr lang="en-US" dirty="0" err="1" smtClean="0"/>
              <a:t>illuem</a:t>
            </a:r>
            <a:endParaRPr lang="en-US" dirty="0" smtClean="0"/>
          </a:p>
          <a:p>
            <a:endParaRPr lang="en-US" dirty="0"/>
          </a:p>
        </p:txBody>
      </p:sp>
    </p:spTree>
    <p:extLst>
      <p:ext uri="{BB962C8B-B14F-4D97-AF65-F5344CB8AC3E}">
        <p14:creationId xmlns:p14="http://schemas.microsoft.com/office/powerpoint/2010/main" val="16928456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 </a:t>
            </a:r>
            <a:endParaRPr lang="en-US" dirty="0"/>
          </a:p>
        </p:txBody>
      </p:sp>
      <p:sp>
        <p:nvSpPr>
          <p:cNvPr id="3" name="Content Placeholder 2"/>
          <p:cNvSpPr>
            <a:spLocks noGrp="1"/>
          </p:cNvSpPr>
          <p:nvPr>
            <p:ph idx="1"/>
          </p:nvPr>
        </p:nvSpPr>
        <p:spPr/>
        <p:txBody>
          <a:bodyPr/>
          <a:lstStyle/>
          <a:p>
            <a:r>
              <a:rPr lang="en-US" dirty="0" smtClean="0"/>
              <a:t>What are the accessory organs to the intestines? </a:t>
            </a:r>
          </a:p>
          <a:p>
            <a:r>
              <a:rPr lang="en-US" dirty="0" smtClean="0"/>
              <a:t>Appendix, gall bladder, pancreas, liver, kidneys.</a:t>
            </a:r>
            <a:endParaRPr lang="en-US" dirty="0"/>
          </a:p>
        </p:txBody>
      </p:sp>
    </p:spTree>
    <p:extLst>
      <p:ext uri="{BB962C8B-B14F-4D97-AF65-F5344CB8AC3E}">
        <p14:creationId xmlns:p14="http://schemas.microsoft.com/office/powerpoint/2010/main" val="5812924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41. </a:t>
            </a:r>
            <a:endParaRPr lang="en-US" dirty="0"/>
          </a:p>
        </p:txBody>
      </p:sp>
      <p:sp>
        <p:nvSpPr>
          <p:cNvPr id="3" name="Content Placeholder 2"/>
          <p:cNvSpPr>
            <a:spLocks noGrp="1"/>
          </p:cNvSpPr>
          <p:nvPr>
            <p:ph idx="1"/>
          </p:nvPr>
        </p:nvSpPr>
        <p:spPr/>
        <p:txBody>
          <a:bodyPr/>
          <a:lstStyle/>
          <a:p>
            <a:r>
              <a:rPr lang="en-US" dirty="0" smtClean="0"/>
              <a:t>What are the three parts of the large intestine?</a:t>
            </a:r>
          </a:p>
          <a:p>
            <a:r>
              <a:rPr lang="en-US" dirty="0" smtClean="0"/>
              <a:t>Ascending, transverse, descending</a:t>
            </a:r>
            <a:r>
              <a:rPr lang="en-US" dirty="0" smtClean="0"/>
              <a:t> </a:t>
            </a:r>
          </a:p>
          <a:p>
            <a:r>
              <a:rPr lang="en-US" dirty="0" smtClean="0"/>
              <a:t>I WAS LOOKIG FOR COLON RECTUM AND ANUS…..</a:t>
            </a:r>
            <a:endParaRPr lang="en-US" dirty="0"/>
          </a:p>
        </p:txBody>
      </p:sp>
    </p:spTree>
    <p:extLst>
      <p:ext uri="{BB962C8B-B14F-4D97-AF65-F5344CB8AC3E}">
        <p14:creationId xmlns:p14="http://schemas.microsoft.com/office/powerpoint/2010/main" val="840723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42. </a:t>
            </a:r>
            <a:endParaRPr lang="en-US" dirty="0"/>
          </a:p>
        </p:txBody>
      </p:sp>
      <p:sp>
        <p:nvSpPr>
          <p:cNvPr id="3" name="Content Placeholder 2"/>
          <p:cNvSpPr>
            <a:spLocks noGrp="1"/>
          </p:cNvSpPr>
          <p:nvPr>
            <p:ph idx="1"/>
          </p:nvPr>
        </p:nvSpPr>
        <p:spPr/>
        <p:txBody>
          <a:bodyPr/>
          <a:lstStyle/>
          <a:p>
            <a:r>
              <a:rPr lang="en-US" dirty="0" smtClean="0"/>
              <a:t>What is the function of the salivary glands?</a:t>
            </a:r>
          </a:p>
          <a:p>
            <a:r>
              <a:rPr lang="en-US" dirty="0" smtClean="0"/>
              <a:t>Makes food moist using saliva produced in them, starts chemical breakdown of food.</a:t>
            </a:r>
            <a:endParaRPr lang="en-US" dirty="0"/>
          </a:p>
        </p:txBody>
      </p:sp>
    </p:spTree>
    <p:extLst>
      <p:ext uri="{BB962C8B-B14F-4D97-AF65-F5344CB8AC3E}">
        <p14:creationId xmlns:p14="http://schemas.microsoft.com/office/powerpoint/2010/main" val="23221138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43. 	</a:t>
            </a:r>
            <a:endParaRPr lang="en-US" dirty="0"/>
          </a:p>
        </p:txBody>
      </p:sp>
      <p:sp>
        <p:nvSpPr>
          <p:cNvPr id="3" name="Content Placeholder 2"/>
          <p:cNvSpPr>
            <a:spLocks noGrp="1"/>
          </p:cNvSpPr>
          <p:nvPr>
            <p:ph idx="1"/>
          </p:nvPr>
        </p:nvSpPr>
        <p:spPr/>
        <p:txBody>
          <a:bodyPr/>
          <a:lstStyle/>
          <a:p>
            <a:r>
              <a:rPr lang="en-US" dirty="0" smtClean="0"/>
              <a:t>What is the function of the liver?</a:t>
            </a:r>
          </a:p>
          <a:p>
            <a:r>
              <a:rPr lang="en-US" dirty="0" smtClean="0"/>
              <a:t>Produce bile</a:t>
            </a:r>
            <a:r>
              <a:rPr lang="en-US" dirty="0" smtClean="0"/>
              <a:t> </a:t>
            </a:r>
            <a:endParaRPr lang="en-US" dirty="0"/>
          </a:p>
        </p:txBody>
      </p:sp>
    </p:spTree>
    <p:extLst>
      <p:ext uri="{BB962C8B-B14F-4D97-AF65-F5344CB8AC3E}">
        <p14:creationId xmlns:p14="http://schemas.microsoft.com/office/powerpoint/2010/main" val="17117495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44. </a:t>
            </a:r>
            <a:endParaRPr lang="en-US" dirty="0"/>
          </a:p>
        </p:txBody>
      </p:sp>
      <p:sp>
        <p:nvSpPr>
          <p:cNvPr id="3" name="Content Placeholder 2"/>
          <p:cNvSpPr>
            <a:spLocks noGrp="1"/>
          </p:cNvSpPr>
          <p:nvPr>
            <p:ph idx="1"/>
          </p:nvPr>
        </p:nvSpPr>
        <p:spPr/>
        <p:txBody>
          <a:bodyPr/>
          <a:lstStyle/>
          <a:p>
            <a:r>
              <a:rPr lang="en-US" dirty="0" smtClean="0"/>
              <a:t>What is the function of the gall bladder? </a:t>
            </a:r>
          </a:p>
          <a:p>
            <a:r>
              <a:rPr lang="en-US" dirty="0" smtClean="0"/>
              <a:t>Stores bile</a:t>
            </a:r>
            <a:endParaRPr lang="en-US" dirty="0"/>
          </a:p>
        </p:txBody>
      </p:sp>
    </p:spTree>
    <p:extLst>
      <p:ext uri="{BB962C8B-B14F-4D97-AF65-F5344CB8AC3E}">
        <p14:creationId xmlns:p14="http://schemas.microsoft.com/office/powerpoint/2010/main" val="1153886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45. </a:t>
            </a:r>
            <a:endParaRPr lang="en-US" dirty="0"/>
          </a:p>
        </p:txBody>
      </p:sp>
      <p:sp>
        <p:nvSpPr>
          <p:cNvPr id="3" name="Content Placeholder 2"/>
          <p:cNvSpPr>
            <a:spLocks noGrp="1"/>
          </p:cNvSpPr>
          <p:nvPr>
            <p:ph idx="1"/>
          </p:nvPr>
        </p:nvSpPr>
        <p:spPr/>
        <p:txBody>
          <a:bodyPr/>
          <a:lstStyle/>
          <a:p>
            <a:r>
              <a:rPr lang="en-US" dirty="0" smtClean="0"/>
              <a:t>What is the function of the pancreas?</a:t>
            </a:r>
          </a:p>
          <a:p>
            <a:r>
              <a:rPr lang="en-US" dirty="0" smtClean="0"/>
              <a:t>Produces amylase or pepsin? Or an enzyme of some sort</a:t>
            </a:r>
            <a:r>
              <a:rPr lang="en-US" dirty="0" smtClean="0"/>
              <a:t> .</a:t>
            </a:r>
            <a:endParaRPr lang="en-US" dirty="0"/>
          </a:p>
        </p:txBody>
      </p:sp>
    </p:spTree>
    <p:extLst>
      <p:ext uri="{BB962C8B-B14F-4D97-AF65-F5344CB8AC3E}">
        <p14:creationId xmlns:p14="http://schemas.microsoft.com/office/powerpoint/2010/main" val="134225860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46. </a:t>
            </a:r>
            <a:endParaRPr lang="en-US" dirty="0"/>
          </a:p>
        </p:txBody>
      </p:sp>
      <p:sp>
        <p:nvSpPr>
          <p:cNvPr id="3" name="Content Placeholder 2"/>
          <p:cNvSpPr>
            <a:spLocks noGrp="1"/>
          </p:cNvSpPr>
          <p:nvPr>
            <p:ph idx="1"/>
          </p:nvPr>
        </p:nvSpPr>
        <p:spPr/>
        <p:txBody>
          <a:bodyPr/>
          <a:lstStyle/>
          <a:p>
            <a:r>
              <a:rPr lang="en-US" dirty="0" smtClean="0"/>
              <a:t>What is the scientific name of the bacteria that causes stomach ulcers?</a:t>
            </a:r>
          </a:p>
          <a:p>
            <a:r>
              <a:rPr lang="en-US" dirty="0" smtClean="0"/>
              <a:t>No clue. </a:t>
            </a:r>
          </a:p>
          <a:p>
            <a:r>
              <a:rPr lang="en-US" i="1" dirty="0" err="1" smtClean="0">
                <a:solidFill>
                  <a:srgbClr val="FF0000"/>
                </a:solidFill>
              </a:rPr>
              <a:t>Heliobacter</a:t>
            </a:r>
            <a:r>
              <a:rPr lang="en-US" i="1" dirty="0" smtClean="0">
                <a:solidFill>
                  <a:srgbClr val="FF0000"/>
                </a:solidFill>
              </a:rPr>
              <a:t> pylori</a:t>
            </a:r>
            <a:endParaRPr lang="en-US" i="1" dirty="0">
              <a:solidFill>
                <a:srgbClr val="FF0000"/>
              </a:solidFill>
            </a:endParaRPr>
          </a:p>
        </p:txBody>
      </p:sp>
    </p:spTree>
    <p:extLst>
      <p:ext uri="{BB962C8B-B14F-4D97-AF65-F5344CB8AC3E}">
        <p14:creationId xmlns:p14="http://schemas.microsoft.com/office/powerpoint/2010/main" val="423142369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47. </a:t>
            </a:r>
            <a:endParaRPr lang="en-US" dirty="0"/>
          </a:p>
        </p:txBody>
      </p:sp>
      <p:sp>
        <p:nvSpPr>
          <p:cNvPr id="3" name="Content Placeholder 2"/>
          <p:cNvSpPr>
            <a:spLocks noGrp="1"/>
          </p:cNvSpPr>
          <p:nvPr>
            <p:ph idx="1"/>
          </p:nvPr>
        </p:nvSpPr>
        <p:spPr/>
        <p:txBody>
          <a:bodyPr/>
          <a:lstStyle/>
          <a:p>
            <a:r>
              <a:rPr lang="en-US" dirty="0" smtClean="0"/>
              <a:t>Where are some </a:t>
            </a:r>
            <a:r>
              <a:rPr lang="en-US" dirty="0"/>
              <a:t>p</a:t>
            </a:r>
            <a:r>
              <a:rPr lang="en-US" dirty="0" smtClean="0"/>
              <a:t>laces you can find cancer in the digestive system?</a:t>
            </a:r>
          </a:p>
          <a:p>
            <a:r>
              <a:rPr lang="en-US" dirty="0" smtClean="0"/>
              <a:t>Mouth, esophagus, stomach </a:t>
            </a:r>
            <a:endParaRPr lang="en-US" dirty="0"/>
          </a:p>
        </p:txBody>
      </p:sp>
    </p:spTree>
    <p:extLst>
      <p:ext uri="{BB962C8B-B14F-4D97-AF65-F5344CB8AC3E}">
        <p14:creationId xmlns:p14="http://schemas.microsoft.com/office/powerpoint/2010/main" val="271006907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48. </a:t>
            </a:r>
            <a:endParaRPr lang="en-US" dirty="0"/>
          </a:p>
        </p:txBody>
      </p:sp>
      <p:sp>
        <p:nvSpPr>
          <p:cNvPr id="3" name="Content Placeholder 2"/>
          <p:cNvSpPr>
            <a:spLocks noGrp="1"/>
          </p:cNvSpPr>
          <p:nvPr>
            <p:ph idx="1"/>
          </p:nvPr>
        </p:nvSpPr>
        <p:spPr/>
        <p:txBody>
          <a:bodyPr/>
          <a:lstStyle/>
          <a:p>
            <a:r>
              <a:rPr lang="en-US" dirty="0" smtClean="0"/>
              <a:t>True or false?</a:t>
            </a:r>
          </a:p>
          <a:p>
            <a:r>
              <a:rPr lang="en-US" dirty="0"/>
              <a:t>	</a:t>
            </a:r>
            <a:r>
              <a:rPr lang="en-US" dirty="0" smtClean="0"/>
              <a:t>Diarrhea is extremely harmful in infants if its prolonged.</a:t>
            </a:r>
          </a:p>
          <a:p>
            <a:r>
              <a:rPr lang="en-US" dirty="0" smtClean="0"/>
              <a:t>True </a:t>
            </a:r>
            <a:endParaRPr lang="en-US" dirty="0"/>
          </a:p>
        </p:txBody>
      </p:sp>
    </p:spTree>
    <p:extLst>
      <p:ext uri="{BB962C8B-B14F-4D97-AF65-F5344CB8AC3E}">
        <p14:creationId xmlns:p14="http://schemas.microsoft.com/office/powerpoint/2010/main" val="3478741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endParaRPr lang="en-US" dirty="0"/>
          </a:p>
        </p:txBody>
      </p:sp>
      <p:sp>
        <p:nvSpPr>
          <p:cNvPr id="3" name="Content Placeholder 2"/>
          <p:cNvSpPr>
            <a:spLocks noGrp="1"/>
          </p:cNvSpPr>
          <p:nvPr>
            <p:ph idx="1"/>
          </p:nvPr>
        </p:nvSpPr>
        <p:spPr/>
        <p:txBody>
          <a:bodyPr/>
          <a:lstStyle/>
          <a:p>
            <a:r>
              <a:rPr lang="en-US" dirty="0" smtClean="0"/>
              <a:t>What are the three functions of the larynx. </a:t>
            </a:r>
          </a:p>
          <a:p>
            <a:pPr>
              <a:buFont typeface="Arial" pitchFamily="34" charset="0"/>
              <a:buChar char="•"/>
            </a:pPr>
            <a:r>
              <a:rPr lang="en-US" dirty="0"/>
              <a:t> </a:t>
            </a:r>
            <a:r>
              <a:rPr lang="en-US" dirty="0" smtClean="0"/>
              <a:t>Sound production</a:t>
            </a:r>
            <a:endParaRPr lang="en-US" dirty="0" smtClean="0"/>
          </a:p>
          <a:p>
            <a:pPr>
              <a:buFont typeface="Arial" pitchFamily="34" charset="0"/>
              <a:buChar char="•"/>
            </a:pPr>
            <a:r>
              <a:rPr lang="en-US" dirty="0"/>
              <a:t> </a:t>
            </a:r>
            <a:r>
              <a:rPr lang="en-US" strike="sngStrike" dirty="0" smtClean="0"/>
              <a:t>passageway for air and food </a:t>
            </a:r>
            <a:r>
              <a:rPr lang="en-US" dirty="0" smtClean="0">
                <a:solidFill>
                  <a:srgbClr val="FF0000"/>
                </a:solidFill>
              </a:rPr>
              <a:t>KEEPS FOOD AND DRINK OUT OF THE AIRWAY</a:t>
            </a:r>
            <a:endParaRPr lang="en-US" strike="sngStrike" dirty="0" smtClean="0">
              <a:solidFill>
                <a:srgbClr val="FF0000"/>
              </a:solidFill>
            </a:endParaRPr>
          </a:p>
          <a:p>
            <a:pPr>
              <a:buFont typeface="Arial" pitchFamily="34" charset="0"/>
              <a:buChar char="•"/>
            </a:pPr>
            <a:r>
              <a:rPr lang="en-US" dirty="0" smtClean="0">
                <a:solidFill>
                  <a:srgbClr val="FF0000"/>
                </a:solidFill>
              </a:rPr>
              <a:t>ACTS AS A SPHINCTER </a:t>
            </a:r>
            <a:r>
              <a:rPr lang="en-US" dirty="0" smtClean="0"/>
              <a:t> </a:t>
            </a:r>
            <a:endParaRPr lang="en-US" dirty="0" smtClean="0"/>
          </a:p>
          <a:p>
            <a:pPr>
              <a:buFont typeface="Arial" pitchFamily="34" charset="0"/>
              <a:buChar char="•"/>
            </a:pPr>
            <a:endParaRPr lang="en-US" dirty="0"/>
          </a:p>
        </p:txBody>
      </p:sp>
    </p:spTree>
    <p:extLst>
      <p:ext uri="{BB962C8B-B14F-4D97-AF65-F5344CB8AC3E}">
        <p14:creationId xmlns:p14="http://schemas.microsoft.com/office/powerpoint/2010/main" val="28417043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49. </a:t>
            </a:r>
            <a:endParaRPr lang="en-US" dirty="0"/>
          </a:p>
        </p:txBody>
      </p:sp>
      <p:sp>
        <p:nvSpPr>
          <p:cNvPr id="3" name="Content Placeholder 2"/>
          <p:cNvSpPr>
            <a:spLocks noGrp="1"/>
          </p:cNvSpPr>
          <p:nvPr>
            <p:ph idx="1"/>
          </p:nvPr>
        </p:nvSpPr>
        <p:spPr/>
        <p:txBody>
          <a:bodyPr/>
          <a:lstStyle/>
          <a:p>
            <a:r>
              <a:rPr lang="en-US" dirty="0" smtClean="0"/>
              <a:t>What sugar are you unable to digest if you are lactose intolerant? </a:t>
            </a:r>
          </a:p>
          <a:p>
            <a:r>
              <a:rPr lang="en-US" dirty="0" smtClean="0"/>
              <a:t>Lactose</a:t>
            </a:r>
            <a:endParaRPr lang="en-US" dirty="0"/>
          </a:p>
        </p:txBody>
      </p:sp>
    </p:spTree>
    <p:extLst>
      <p:ext uri="{BB962C8B-B14F-4D97-AF65-F5344CB8AC3E}">
        <p14:creationId xmlns:p14="http://schemas.microsoft.com/office/powerpoint/2010/main" val="423356197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50.</a:t>
            </a:r>
            <a:endParaRPr lang="en-US" dirty="0"/>
          </a:p>
        </p:txBody>
      </p:sp>
      <p:sp>
        <p:nvSpPr>
          <p:cNvPr id="3" name="Content Placeholder 2"/>
          <p:cNvSpPr>
            <a:spLocks noGrp="1"/>
          </p:cNvSpPr>
          <p:nvPr>
            <p:ph idx="1"/>
          </p:nvPr>
        </p:nvSpPr>
        <p:spPr/>
        <p:txBody>
          <a:bodyPr/>
          <a:lstStyle/>
          <a:p>
            <a:r>
              <a:rPr lang="en-US" dirty="0" smtClean="0"/>
              <a:t>Are they ways to prevent lactose intolerance symptoms?</a:t>
            </a:r>
          </a:p>
          <a:p>
            <a:r>
              <a:rPr lang="en-US" dirty="0" smtClean="0"/>
              <a:t>Yes, anti-</a:t>
            </a:r>
            <a:r>
              <a:rPr lang="en-US" dirty="0" err="1" smtClean="0"/>
              <a:t>diarreals</a:t>
            </a:r>
            <a:r>
              <a:rPr lang="en-US" dirty="0" smtClean="0"/>
              <a:t> should work.</a:t>
            </a:r>
          </a:p>
          <a:p>
            <a:r>
              <a:rPr lang="en-US" dirty="0" smtClean="0"/>
              <a:t>You can also avoid drinking animal milks….</a:t>
            </a:r>
            <a:endParaRPr lang="en-US" dirty="0"/>
          </a:p>
        </p:txBody>
      </p:sp>
    </p:spTree>
    <p:extLst>
      <p:ext uri="{BB962C8B-B14F-4D97-AF65-F5344CB8AC3E}">
        <p14:creationId xmlns:p14="http://schemas.microsoft.com/office/powerpoint/2010/main" val="5834334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51. </a:t>
            </a:r>
            <a:endParaRPr lang="en-US" dirty="0"/>
          </a:p>
        </p:txBody>
      </p:sp>
      <p:sp>
        <p:nvSpPr>
          <p:cNvPr id="3" name="Content Placeholder 2"/>
          <p:cNvSpPr>
            <a:spLocks noGrp="1"/>
          </p:cNvSpPr>
          <p:nvPr>
            <p:ph idx="1"/>
          </p:nvPr>
        </p:nvSpPr>
        <p:spPr/>
        <p:txBody>
          <a:bodyPr/>
          <a:lstStyle/>
          <a:p>
            <a:r>
              <a:rPr lang="en-US" dirty="0" smtClean="0"/>
              <a:t>How many types of hepatitis are there? And what are their names? </a:t>
            </a:r>
          </a:p>
          <a:p>
            <a:r>
              <a:rPr lang="en-US" dirty="0" smtClean="0"/>
              <a:t>3; Hepatitis a, b and c.</a:t>
            </a:r>
            <a:endParaRPr lang="en-US" dirty="0"/>
          </a:p>
        </p:txBody>
      </p:sp>
    </p:spTree>
    <p:extLst>
      <p:ext uri="{BB962C8B-B14F-4D97-AF65-F5344CB8AC3E}">
        <p14:creationId xmlns:p14="http://schemas.microsoft.com/office/powerpoint/2010/main" val="4839315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52. </a:t>
            </a:r>
            <a:endParaRPr lang="en-US" dirty="0"/>
          </a:p>
        </p:txBody>
      </p:sp>
      <p:sp>
        <p:nvSpPr>
          <p:cNvPr id="3" name="Content Placeholder 2"/>
          <p:cNvSpPr>
            <a:spLocks noGrp="1"/>
          </p:cNvSpPr>
          <p:nvPr>
            <p:ph idx="1"/>
          </p:nvPr>
        </p:nvSpPr>
        <p:spPr/>
        <p:txBody>
          <a:bodyPr/>
          <a:lstStyle/>
          <a:p>
            <a:r>
              <a:rPr lang="en-US" dirty="0" smtClean="0"/>
              <a:t>What is the treatment for appendicitis?</a:t>
            </a:r>
          </a:p>
          <a:p>
            <a:r>
              <a:rPr lang="en-US" dirty="0" smtClean="0"/>
              <a:t>Remove the appendix</a:t>
            </a:r>
            <a:r>
              <a:rPr lang="en-US" dirty="0" smtClean="0"/>
              <a:t> </a:t>
            </a:r>
            <a:endParaRPr lang="en-US" dirty="0"/>
          </a:p>
        </p:txBody>
      </p:sp>
    </p:spTree>
    <p:extLst>
      <p:ext uri="{BB962C8B-B14F-4D97-AF65-F5344CB8AC3E}">
        <p14:creationId xmlns:p14="http://schemas.microsoft.com/office/powerpoint/2010/main" val="409713634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53. </a:t>
            </a:r>
            <a:endParaRPr lang="en-US" dirty="0"/>
          </a:p>
        </p:txBody>
      </p:sp>
      <p:sp>
        <p:nvSpPr>
          <p:cNvPr id="3" name="Content Placeholder 2"/>
          <p:cNvSpPr>
            <a:spLocks noGrp="1"/>
          </p:cNvSpPr>
          <p:nvPr>
            <p:ph idx="1"/>
          </p:nvPr>
        </p:nvSpPr>
        <p:spPr/>
        <p:txBody>
          <a:bodyPr/>
          <a:lstStyle/>
          <a:p>
            <a:r>
              <a:rPr lang="en-US" dirty="0" smtClean="0"/>
              <a:t>What is Celiac disease?</a:t>
            </a:r>
          </a:p>
          <a:p>
            <a:r>
              <a:rPr lang="en-US" dirty="0" smtClean="0"/>
              <a:t>Not exactly sure, but judging from the name it has to do with the </a:t>
            </a:r>
            <a:r>
              <a:rPr lang="en-US" dirty="0" err="1" smtClean="0"/>
              <a:t>celia</a:t>
            </a:r>
            <a:r>
              <a:rPr lang="en-US" dirty="0" smtClean="0"/>
              <a:t> in the large intestine.</a:t>
            </a:r>
            <a:r>
              <a:rPr lang="en-US" dirty="0" smtClean="0"/>
              <a:t> </a:t>
            </a:r>
          </a:p>
          <a:p>
            <a:r>
              <a:rPr lang="en-US" dirty="0" smtClean="0">
                <a:solidFill>
                  <a:srgbClr val="FF0000"/>
                </a:solidFill>
              </a:rPr>
              <a:t>YOU CAN’T DIGEST GLUTEN</a:t>
            </a:r>
          </a:p>
          <a:p>
            <a:r>
              <a:rPr lang="en-US" dirty="0" smtClean="0">
                <a:solidFill>
                  <a:srgbClr val="FF0000"/>
                </a:solidFill>
              </a:rPr>
              <a:t>THIS A NATIONALS DISEASE FYI….</a:t>
            </a:r>
            <a:endParaRPr lang="en-US" dirty="0">
              <a:solidFill>
                <a:srgbClr val="FF0000"/>
              </a:solidFill>
            </a:endParaRPr>
          </a:p>
        </p:txBody>
      </p:sp>
    </p:spTree>
    <p:extLst>
      <p:ext uri="{BB962C8B-B14F-4D97-AF65-F5344CB8AC3E}">
        <p14:creationId xmlns:p14="http://schemas.microsoft.com/office/powerpoint/2010/main" val="300434513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55. </a:t>
            </a:r>
            <a:endParaRPr lang="en-US" dirty="0"/>
          </a:p>
        </p:txBody>
      </p:sp>
      <p:sp>
        <p:nvSpPr>
          <p:cNvPr id="3" name="Content Placeholder 2"/>
          <p:cNvSpPr>
            <a:spLocks noGrp="1"/>
          </p:cNvSpPr>
          <p:nvPr>
            <p:ph idx="1"/>
          </p:nvPr>
        </p:nvSpPr>
        <p:spPr/>
        <p:txBody>
          <a:bodyPr>
            <a:normAutofit/>
          </a:bodyPr>
          <a:lstStyle/>
          <a:p>
            <a:r>
              <a:rPr lang="en-US" dirty="0" smtClean="0"/>
              <a:t>What is the function of insoluble fiber in the diet?</a:t>
            </a:r>
          </a:p>
          <a:p>
            <a:r>
              <a:rPr lang="en-US" dirty="0" smtClean="0"/>
              <a:t>Regulates digestion </a:t>
            </a:r>
          </a:p>
          <a:p>
            <a:endParaRPr lang="en-US" dirty="0"/>
          </a:p>
        </p:txBody>
      </p:sp>
    </p:spTree>
    <p:extLst>
      <p:ext uri="{BB962C8B-B14F-4D97-AF65-F5344CB8AC3E}">
        <p14:creationId xmlns:p14="http://schemas.microsoft.com/office/powerpoint/2010/main" val="90843489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56. </a:t>
            </a:r>
            <a:endParaRPr lang="en-US" dirty="0"/>
          </a:p>
        </p:txBody>
      </p:sp>
      <p:sp>
        <p:nvSpPr>
          <p:cNvPr id="3" name="Content Placeholder 2"/>
          <p:cNvSpPr>
            <a:spLocks noGrp="1"/>
          </p:cNvSpPr>
          <p:nvPr>
            <p:ph idx="1"/>
          </p:nvPr>
        </p:nvSpPr>
        <p:spPr/>
        <p:txBody>
          <a:bodyPr/>
          <a:lstStyle/>
          <a:p>
            <a:r>
              <a:rPr lang="en-US" dirty="0" smtClean="0"/>
              <a:t>What is the role of soluble fiber in digestion?</a:t>
            </a:r>
          </a:p>
          <a:p>
            <a:r>
              <a:rPr lang="en-US" dirty="0" smtClean="0"/>
              <a:t>Provides vitamins </a:t>
            </a:r>
          </a:p>
          <a:p>
            <a:r>
              <a:rPr lang="en-US" dirty="0" smtClean="0">
                <a:solidFill>
                  <a:srgbClr val="FF0000"/>
                </a:solidFill>
              </a:rPr>
              <a:t>STABALIZES BLOOD SUGAR LEVELS </a:t>
            </a:r>
            <a:r>
              <a:rPr lang="en-US" dirty="0" smtClean="0"/>
              <a:t> </a:t>
            </a:r>
            <a:endParaRPr lang="en-US" dirty="0"/>
          </a:p>
        </p:txBody>
      </p:sp>
    </p:spTree>
    <p:extLst>
      <p:ext uri="{BB962C8B-B14F-4D97-AF65-F5344CB8AC3E}">
        <p14:creationId xmlns:p14="http://schemas.microsoft.com/office/powerpoint/2010/main" val="36451934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57. </a:t>
            </a:r>
            <a:endParaRPr lang="en-US" dirty="0"/>
          </a:p>
        </p:txBody>
      </p:sp>
      <p:sp>
        <p:nvSpPr>
          <p:cNvPr id="3" name="Content Placeholder 2"/>
          <p:cNvSpPr>
            <a:spLocks noGrp="1"/>
          </p:cNvSpPr>
          <p:nvPr>
            <p:ph idx="1"/>
          </p:nvPr>
        </p:nvSpPr>
        <p:spPr/>
        <p:txBody>
          <a:bodyPr/>
          <a:lstStyle/>
          <a:p>
            <a:r>
              <a:rPr lang="en-US" dirty="0" smtClean="0"/>
              <a:t>List and explain the four processes of the respiratory system. </a:t>
            </a:r>
          </a:p>
          <a:p>
            <a:pPr>
              <a:buAutoNum type="arabicPeriod"/>
            </a:pPr>
            <a:r>
              <a:rPr lang="en-US" dirty="0" smtClean="0"/>
              <a:t>Provide O2 for the blood – that’s why we inhale</a:t>
            </a:r>
          </a:p>
          <a:p>
            <a:pPr>
              <a:buAutoNum type="arabicPeriod"/>
            </a:pPr>
            <a:r>
              <a:rPr lang="en-US" dirty="0" smtClean="0"/>
              <a:t>Expel CO2 from the blood – That’s why we exhale</a:t>
            </a:r>
          </a:p>
          <a:p>
            <a:pPr>
              <a:buAutoNum type="arabicPeriod"/>
            </a:pPr>
            <a:r>
              <a:rPr lang="en-US" dirty="0" smtClean="0"/>
              <a:t>Balance pH of blood – Acidity of the blood rises(?) with the CO2 level in it</a:t>
            </a:r>
          </a:p>
          <a:p>
            <a:pPr>
              <a:buAutoNum type="arabicPeriod"/>
            </a:pPr>
            <a:r>
              <a:rPr lang="en-US" dirty="0" smtClean="0"/>
              <a:t>Allows for sound production – without air, we wouldn’t be able to talk due to the structure of our larynx.</a:t>
            </a:r>
            <a:endParaRPr lang="en-US" dirty="0"/>
          </a:p>
        </p:txBody>
      </p:sp>
    </p:spTree>
    <p:extLst>
      <p:ext uri="{BB962C8B-B14F-4D97-AF65-F5344CB8AC3E}">
        <p14:creationId xmlns:p14="http://schemas.microsoft.com/office/powerpoint/2010/main" val="264813767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58. </a:t>
            </a:r>
            <a:endParaRPr lang="en-US" dirty="0"/>
          </a:p>
        </p:txBody>
      </p:sp>
      <p:sp>
        <p:nvSpPr>
          <p:cNvPr id="3" name="Content Placeholder 2"/>
          <p:cNvSpPr>
            <a:spLocks noGrp="1"/>
          </p:cNvSpPr>
          <p:nvPr>
            <p:ph idx="1"/>
          </p:nvPr>
        </p:nvSpPr>
        <p:spPr/>
        <p:txBody>
          <a:bodyPr/>
          <a:lstStyle/>
          <a:p>
            <a:r>
              <a:rPr lang="en-US" dirty="0" smtClean="0"/>
              <a:t>What is the glottis?</a:t>
            </a:r>
          </a:p>
          <a:p>
            <a:r>
              <a:rPr lang="en-US" dirty="0" smtClean="0"/>
              <a:t>Part of the larynx, basically the collective name of the vocal cords and false vocal cords together.</a:t>
            </a:r>
            <a:r>
              <a:rPr lang="en-US" dirty="0" smtClean="0"/>
              <a:t> </a:t>
            </a:r>
            <a:endParaRPr lang="en-US" dirty="0"/>
          </a:p>
        </p:txBody>
      </p:sp>
    </p:spTree>
    <p:extLst>
      <p:ext uri="{BB962C8B-B14F-4D97-AF65-F5344CB8AC3E}">
        <p14:creationId xmlns:p14="http://schemas.microsoft.com/office/powerpoint/2010/main" val="161466827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59. </a:t>
            </a:r>
            <a:endParaRPr lang="en-US" dirty="0"/>
          </a:p>
        </p:txBody>
      </p:sp>
      <p:sp>
        <p:nvSpPr>
          <p:cNvPr id="3" name="Content Placeholder 2"/>
          <p:cNvSpPr>
            <a:spLocks noGrp="1"/>
          </p:cNvSpPr>
          <p:nvPr>
            <p:ph idx="1"/>
          </p:nvPr>
        </p:nvSpPr>
        <p:spPr/>
        <p:txBody>
          <a:bodyPr/>
          <a:lstStyle/>
          <a:p>
            <a:r>
              <a:rPr lang="en-US" dirty="0" smtClean="0"/>
              <a:t>What is the function of the epiglottis? </a:t>
            </a:r>
          </a:p>
          <a:p>
            <a:r>
              <a:rPr lang="en-US" dirty="0" smtClean="0"/>
              <a:t>Helps to block the trachea so food does not enter it.</a:t>
            </a:r>
            <a:endParaRPr lang="en-US" dirty="0"/>
          </a:p>
        </p:txBody>
      </p:sp>
    </p:spTree>
    <p:extLst>
      <p:ext uri="{BB962C8B-B14F-4D97-AF65-F5344CB8AC3E}">
        <p14:creationId xmlns:p14="http://schemas.microsoft.com/office/powerpoint/2010/main" val="4149638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a:t>
            </a:r>
            <a:endParaRPr lang="en-US" dirty="0"/>
          </a:p>
        </p:txBody>
      </p:sp>
      <p:sp>
        <p:nvSpPr>
          <p:cNvPr id="3" name="Content Placeholder 2"/>
          <p:cNvSpPr>
            <a:spLocks noGrp="1"/>
          </p:cNvSpPr>
          <p:nvPr>
            <p:ph idx="1"/>
          </p:nvPr>
        </p:nvSpPr>
        <p:spPr/>
        <p:txBody>
          <a:bodyPr/>
          <a:lstStyle/>
          <a:p>
            <a:r>
              <a:rPr lang="en-US" dirty="0" smtClean="0"/>
              <a:t>What is the difference between the true vocal chords and the false vocal chords? And when do you use each of them? </a:t>
            </a:r>
            <a:endParaRPr lang="en-US" dirty="0" smtClean="0"/>
          </a:p>
          <a:p>
            <a:r>
              <a:rPr lang="en-US" dirty="0" smtClean="0"/>
              <a:t>True vocal cords produce sound when air passes through, false vocal cords do not. The true vocal cords are used whenever you talk, and the false are used when you swallow to help stop food from entering the trachea (the epiglottis is also used, but truthfully it isn’t as useful as most people believe.)</a:t>
            </a:r>
            <a:endParaRPr lang="en-US" dirty="0"/>
          </a:p>
        </p:txBody>
      </p:sp>
    </p:spTree>
    <p:extLst>
      <p:ext uri="{BB962C8B-B14F-4D97-AF65-F5344CB8AC3E}">
        <p14:creationId xmlns:p14="http://schemas.microsoft.com/office/powerpoint/2010/main" val="353459815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60. </a:t>
            </a:r>
            <a:endParaRPr lang="en-US" dirty="0"/>
          </a:p>
        </p:txBody>
      </p:sp>
      <p:sp>
        <p:nvSpPr>
          <p:cNvPr id="3" name="Content Placeholder 2"/>
          <p:cNvSpPr>
            <a:spLocks noGrp="1"/>
          </p:cNvSpPr>
          <p:nvPr>
            <p:ph idx="1"/>
          </p:nvPr>
        </p:nvSpPr>
        <p:spPr/>
        <p:txBody>
          <a:bodyPr/>
          <a:lstStyle/>
          <a:p>
            <a:r>
              <a:rPr lang="en-US" dirty="0" smtClean="0"/>
              <a:t>List and explain the two gas laws. </a:t>
            </a:r>
          </a:p>
          <a:p>
            <a:r>
              <a:rPr lang="en-US" dirty="0" smtClean="0"/>
              <a:t>Boyle’s Law— ?</a:t>
            </a:r>
          </a:p>
          <a:p>
            <a:r>
              <a:rPr lang="en-US" dirty="0" smtClean="0"/>
              <a:t>Charles’s Law-- ?</a:t>
            </a:r>
          </a:p>
          <a:p>
            <a:r>
              <a:rPr lang="en-US" dirty="0">
                <a:solidFill>
                  <a:srgbClr val="FF0000"/>
                </a:solidFill>
              </a:rPr>
              <a:t>60.	Boyle’s law - at constant temperature, the pressure of a given quantity of gas is inversely proportional to its volume. Charles’ Law - the volume of a given quantity of gas is directly proportional to its absolute temperature As the inhaled air is warmed, it expands and inflates the lungs.</a:t>
            </a:r>
            <a:endParaRPr lang="en-US" dirty="0">
              <a:solidFill>
                <a:srgbClr val="FF0000"/>
              </a:solidFill>
            </a:endParaRPr>
          </a:p>
        </p:txBody>
      </p:sp>
    </p:spTree>
    <p:extLst>
      <p:ext uri="{BB962C8B-B14F-4D97-AF65-F5344CB8AC3E}">
        <p14:creationId xmlns:p14="http://schemas.microsoft.com/office/powerpoint/2010/main" val="2115151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a:t>
            </a:r>
            <a:endParaRPr lang="en-US" dirty="0"/>
          </a:p>
        </p:txBody>
      </p:sp>
      <p:sp>
        <p:nvSpPr>
          <p:cNvPr id="3" name="Content Placeholder 2"/>
          <p:cNvSpPr>
            <a:spLocks noGrp="1"/>
          </p:cNvSpPr>
          <p:nvPr>
            <p:ph idx="1"/>
          </p:nvPr>
        </p:nvSpPr>
        <p:spPr/>
        <p:txBody>
          <a:bodyPr/>
          <a:lstStyle/>
          <a:p>
            <a:r>
              <a:rPr lang="en-US" dirty="0" smtClean="0"/>
              <a:t>What helps stabilize the trachea and prevent it from collapsing</a:t>
            </a:r>
            <a:r>
              <a:rPr lang="en-US" dirty="0" smtClean="0"/>
              <a:t>?</a:t>
            </a:r>
          </a:p>
          <a:p>
            <a:r>
              <a:rPr lang="en-US" dirty="0" smtClean="0"/>
              <a:t>C-rings of hyaline cartilage.</a:t>
            </a:r>
            <a:endParaRPr lang="en-US" dirty="0"/>
          </a:p>
        </p:txBody>
      </p:sp>
    </p:spTree>
    <p:extLst>
      <p:ext uri="{BB962C8B-B14F-4D97-AF65-F5344CB8AC3E}">
        <p14:creationId xmlns:p14="http://schemas.microsoft.com/office/powerpoint/2010/main" val="4276872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endParaRPr lang="en-US" dirty="0"/>
          </a:p>
        </p:txBody>
      </p:sp>
      <p:sp>
        <p:nvSpPr>
          <p:cNvPr id="3" name="Content Placeholder 2"/>
          <p:cNvSpPr>
            <a:spLocks noGrp="1"/>
          </p:cNvSpPr>
          <p:nvPr>
            <p:ph idx="1"/>
          </p:nvPr>
        </p:nvSpPr>
        <p:spPr/>
        <p:txBody>
          <a:bodyPr/>
          <a:lstStyle/>
          <a:p>
            <a:r>
              <a:rPr lang="en-US" dirty="0" smtClean="0"/>
              <a:t>What is the path of the air after it enters the bronchi</a:t>
            </a:r>
            <a:r>
              <a:rPr lang="en-US" dirty="0" smtClean="0"/>
              <a:t>? </a:t>
            </a:r>
          </a:p>
          <a:p>
            <a:r>
              <a:rPr lang="en-US" dirty="0" smtClean="0"/>
              <a:t>Bronchi – secondary bronchioles – tertiary bronchioles -  alveoli</a:t>
            </a:r>
          </a:p>
          <a:p>
            <a:r>
              <a:rPr lang="en-US" dirty="0"/>
              <a:t>	</a:t>
            </a:r>
            <a:r>
              <a:rPr lang="en-US" dirty="0">
                <a:solidFill>
                  <a:srgbClr val="FF0000"/>
                </a:solidFill>
              </a:rPr>
              <a:t>Left and right primary bronchi→ Secondary bronchi (one for each lobe) → tertiary bronchi → bronchioles → terminal bronchioles → respiratory bronchioles → alveolar ducts → alveolar sacs</a:t>
            </a:r>
            <a:endParaRPr lang="en-US" dirty="0">
              <a:solidFill>
                <a:srgbClr val="FF0000"/>
              </a:solidFill>
            </a:endParaRPr>
          </a:p>
        </p:txBody>
      </p:sp>
    </p:spTree>
    <p:extLst>
      <p:ext uri="{BB962C8B-B14F-4D97-AF65-F5344CB8AC3E}">
        <p14:creationId xmlns:p14="http://schemas.microsoft.com/office/powerpoint/2010/main" val="38360067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a:t>
            </a:r>
            <a:endParaRPr lang="en-US" dirty="0"/>
          </a:p>
        </p:txBody>
      </p:sp>
      <p:sp>
        <p:nvSpPr>
          <p:cNvPr id="3" name="Content Placeholder 2"/>
          <p:cNvSpPr>
            <a:spLocks noGrp="1"/>
          </p:cNvSpPr>
          <p:nvPr>
            <p:ph idx="1"/>
          </p:nvPr>
        </p:nvSpPr>
        <p:spPr/>
        <p:txBody>
          <a:bodyPr/>
          <a:lstStyle/>
          <a:p>
            <a:r>
              <a:rPr lang="en-US" dirty="0" smtClean="0"/>
              <a:t>Why does </a:t>
            </a:r>
            <a:r>
              <a:rPr lang="en-US" dirty="0" smtClean="0"/>
              <a:t>the LEFT </a:t>
            </a:r>
            <a:r>
              <a:rPr lang="en-US" dirty="0" smtClean="0"/>
              <a:t>lung only have 2 lobes and what is the space called</a:t>
            </a:r>
            <a:r>
              <a:rPr lang="en-US" dirty="0" smtClean="0"/>
              <a:t>?</a:t>
            </a:r>
          </a:p>
        </p:txBody>
      </p:sp>
    </p:spTree>
    <p:extLst>
      <p:ext uri="{BB962C8B-B14F-4D97-AF65-F5344CB8AC3E}">
        <p14:creationId xmlns:p14="http://schemas.microsoft.com/office/powerpoint/2010/main" val="27413226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5288</TotalTime>
  <Words>1363</Words>
  <Application>Microsoft Office PowerPoint</Application>
  <PresentationFormat>On-screen Show (4:3)</PresentationFormat>
  <Paragraphs>229</Paragraphs>
  <Slides>60</Slides>
  <Notes>1</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Angles</vt:lpstr>
      <vt:lpstr>2012 Anatomy practice test</vt:lpstr>
      <vt:lpstr>1.</vt:lpstr>
      <vt:lpstr>2.</vt:lpstr>
      <vt:lpstr>3.</vt:lpstr>
      <vt:lpstr>4.</vt:lpstr>
      <vt:lpstr>5.</vt:lpstr>
      <vt:lpstr>6.</vt:lpstr>
      <vt:lpstr>7.</vt:lpstr>
      <vt:lpstr>8. </vt:lpstr>
      <vt:lpstr>9.</vt:lpstr>
      <vt:lpstr>10. </vt:lpstr>
      <vt:lpstr>11.</vt:lpstr>
      <vt:lpstr>12.</vt:lpstr>
      <vt:lpstr>13.</vt:lpstr>
      <vt:lpstr>14.</vt:lpstr>
      <vt:lpstr>15. match the description and the disease </vt:lpstr>
      <vt:lpstr>16.</vt:lpstr>
      <vt:lpstr>17.</vt:lpstr>
      <vt:lpstr>18.</vt:lpstr>
      <vt:lpstr>19.</vt:lpstr>
      <vt:lpstr>20.</vt:lpstr>
      <vt:lpstr>21. </vt:lpstr>
      <vt:lpstr>22.</vt:lpstr>
      <vt:lpstr>23. </vt:lpstr>
      <vt:lpstr>24. </vt:lpstr>
      <vt:lpstr>25. </vt:lpstr>
      <vt:lpstr>26. </vt:lpstr>
      <vt:lpstr>27. </vt:lpstr>
      <vt:lpstr>28. </vt:lpstr>
      <vt:lpstr>29. </vt:lpstr>
      <vt:lpstr>30. </vt:lpstr>
      <vt:lpstr>31. </vt:lpstr>
      <vt:lpstr>32. </vt:lpstr>
      <vt:lpstr>33.</vt:lpstr>
      <vt:lpstr>34. </vt:lpstr>
      <vt:lpstr>35. </vt:lpstr>
      <vt:lpstr>36.</vt:lpstr>
      <vt:lpstr>37. </vt:lpstr>
      <vt:lpstr>38.</vt:lpstr>
      <vt:lpstr>39. </vt:lpstr>
      <vt:lpstr>40. </vt:lpstr>
      <vt:lpstr>41. </vt:lpstr>
      <vt:lpstr>42. </vt:lpstr>
      <vt:lpstr>43.  </vt:lpstr>
      <vt:lpstr>44. </vt:lpstr>
      <vt:lpstr>45. </vt:lpstr>
      <vt:lpstr>46. </vt:lpstr>
      <vt:lpstr>47. </vt:lpstr>
      <vt:lpstr>48. </vt:lpstr>
      <vt:lpstr>49. </vt:lpstr>
      <vt:lpstr>50.</vt:lpstr>
      <vt:lpstr>51. </vt:lpstr>
      <vt:lpstr>52. </vt:lpstr>
      <vt:lpstr>53. </vt:lpstr>
      <vt:lpstr>55. </vt:lpstr>
      <vt:lpstr>56. </vt:lpstr>
      <vt:lpstr>57. </vt:lpstr>
      <vt:lpstr>58. </vt:lpstr>
      <vt:lpstr>59. </vt:lpstr>
      <vt:lpstr>60. </vt:lpstr>
    </vt:vector>
  </TitlesOfParts>
  <Company>USAF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2012 Anatomy practice test</dc:title>
  <dc:creator>52EFTS</dc:creator>
  <cp:lastModifiedBy>52EFTS</cp:lastModifiedBy>
  <cp:revision>48</cp:revision>
  <dcterms:created xsi:type="dcterms:W3CDTF">2012-03-21T14:43:03Z</dcterms:created>
  <dcterms:modified xsi:type="dcterms:W3CDTF">2012-04-09T20:52:58Z</dcterms:modified>
</cp:coreProperties>
</file>