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74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F4BACB-4CF8-4510-8958-75EF08F4AECA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E7DB0A-D98E-4E61-900A-7DB501CF3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954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E7DB0A-D98E-4E61-900A-7DB501CF33B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0122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98F92A-46A3-46B0-8B52-24A4093925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7AE4CE-CE73-4907-8334-A51F7BB46E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0FD66E-E3E7-4E70-AAE3-196CBB4F1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50FFF-023D-4149-985E-819E7828B58B}" type="datetimeFigureOut">
              <a:rPr lang="en-US" smtClean="0"/>
              <a:t>9/15/2018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493753-2FCA-417A-937F-92D120F16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39277F-FA7A-45B1-9A2D-65526E589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B3198-BA30-4766-BD3B-FDC463A5A8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088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5262C9-C39C-4600-BA79-F28FDEF31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863572-3123-4EF2-A866-D11C73C704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F3A953-4944-4410-B0F4-2F5C5CCE5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50FFF-023D-4149-985E-819E7828B58B}" type="datetimeFigureOut">
              <a:rPr lang="en-US" smtClean="0"/>
              <a:t>9/15/2018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10C2FF-406B-4800-8C78-8BFDD70A3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5A9D32-2680-43AB-BC71-00416C017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B3198-BA30-4766-BD3B-FDC463A5A8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828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97A0FB-5A51-4C83-B205-95ED4EA8E6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3C6367-DA54-486E-AC31-AF29D316C0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54E319-CE5F-47E3-B590-7B677EE14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50FFF-023D-4149-985E-819E7828B58B}" type="datetimeFigureOut">
              <a:rPr lang="en-US" smtClean="0"/>
              <a:t>9/15/2018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BAC2F1-B5C4-4AC7-8427-7C4AAFC7A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E3724B-751B-4662-914F-27920E061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B3198-BA30-4766-BD3B-FDC463A5A8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672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3715F-0F59-43C2-815C-91370A219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F6863D-C8E9-47BF-8C33-1BE172FC56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BE58CA-EFDE-4224-9BC2-AE768DA32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50FFF-023D-4149-985E-819E7828B58B}" type="datetimeFigureOut">
              <a:rPr lang="en-US" smtClean="0"/>
              <a:t>9/15/2018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2F72B5-2AB2-49F4-A682-97AB56C49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7983BC-4842-476C-AF27-7C7B20489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B3198-BA30-4766-BD3B-FDC463A5A8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782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8AB489-6F51-48F8-9C4A-AAC6D93F9D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600516-5D25-47EA-B5E8-DB66FAB2C9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D41109-1441-45D2-98EA-878423CCA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50FFF-023D-4149-985E-819E7828B58B}" type="datetimeFigureOut">
              <a:rPr lang="en-US" smtClean="0"/>
              <a:t>9/15/2018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227CC9-8F17-4854-882B-18BC41F0E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7FCE20-1D73-4DE6-964B-294150B51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B3198-BA30-4766-BD3B-FDC463A5A8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405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BCD85-8B89-425C-8D0E-2A3E96413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E061BF-1039-4721-9655-03F9143724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04B1F5-554E-4134-92A2-9EF8335D30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85380D-34BC-43A9-A0DA-4F3B73AFD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50FFF-023D-4149-985E-819E7828B58B}" type="datetimeFigureOut">
              <a:rPr lang="en-US" smtClean="0"/>
              <a:t>9/15/2018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DEA7AA-42E8-452E-A334-A782A4058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51CE6D-3783-49AC-AEE6-0B244194B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B3198-BA30-4766-BD3B-FDC463A5A8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202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CD3A91-EE19-42FB-807E-E1D906433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0CC90F-1997-4656-BFC5-3D510BA46C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E95D19-94A7-4985-BCEA-96947675D8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B4D86FB-CBBD-4A21-8DB1-69D92824A2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6B1E86-AED6-43AA-8BAB-C5BF5DBBFE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6C2A56F-E42D-4AAE-8A90-6985536AA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50FFF-023D-4149-985E-819E7828B58B}" type="datetimeFigureOut">
              <a:rPr lang="en-US" smtClean="0"/>
              <a:t>9/15/2018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506BB84-8E6B-4620-B239-46194D29A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3171D8B-8B22-4E88-9E96-31065267F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B3198-BA30-4766-BD3B-FDC463A5A8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247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230452-BC1B-43C8-A901-A2274485E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3C947C-8FFD-4B04-B4C7-BF3A7CB52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50FFF-023D-4149-985E-819E7828B58B}" type="datetimeFigureOut">
              <a:rPr lang="en-US" smtClean="0"/>
              <a:t>9/15/2018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B11105-FEEA-459A-BE6E-00201D41D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66F9B7-39E7-4ED5-A8EB-9098B3D13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B3198-BA30-4766-BD3B-FDC463A5A8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309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099C9B2-4545-4266-9FC2-54397F6BE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50FFF-023D-4149-985E-819E7828B58B}" type="datetimeFigureOut">
              <a:rPr lang="en-US" smtClean="0"/>
              <a:t>9/15/2018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13409A-CBE8-48B7-B5A1-0A91210D2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495D57-3DB3-4D77-8E70-2EFC50B09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B3198-BA30-4766-BD3B-FDC463A5A8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386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974A6-1752-4D59-9647-1DED835856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7576A5-8090-4BDC-9684-783F6E278B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3EE1E9-5BA9-4BAB-BC93-DC5C1EC98E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CE132F-662F-4AAC-915A-C9D4E038A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50FFF-023D-4149-985E-819E7828B58B}" type="datetimeFigureOut">
              <a:rPr lang="en-US" smtClean="0"/>
              <a:t>9/15/2018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1E0A36-8434-4974-AA53-7E07D0B45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642CDB-D8EA-428C-8FF0-4BCE202A8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B3198-BA30-4766-BD3B-FDC463A5A8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699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BC4FB2-7283-48DD-86FC-1E6BA8757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EEAB46C-64DF-474B-BEAD-4451AD9618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893450-3EFC-44A4-8A97-9A7E90846C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18C562-5E48-4BD3-840F-D54089881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50FFF-023D-4149-985E-819E7828B58B}" type="datetimeFigureOut">
              <a:rPr lang="en-US" smtClean="0"/>
              <a:t>9/15/2018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61ABB4-1A72-45CF-806B-BC056685C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9CB63E-84F3-4703-BB68-A936E70BF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B3198-BA30-4766-BD3B-FDC463A5A8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260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E53B8BA-C3A5-4224-8E61-D88C58527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EDB81D-AF7D-41A2-AB61-B6ACE8D6FF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761B66-574D-4348-AC8E-B1ADA4E426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550FFF-023D-4149-985E-819E7828B58B}" type="datetimeFigureOut">
              <a:rPr lang="en-US" smtClean="0"/>
              <a:t>9/15/2018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C54403-14E5-488A-ACF7-B2E5B22ADD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873484-B36E-4C00-8B3E-42B4D4EE7D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CB3198-BA30-4766-BD3B-FDC463A5A8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530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oinc.org/join/policies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D6C3F-5A2F-4AFF-8C01-7897770A4D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48268"/>
            <a:ext cx="9144000" cy="2980266"/>
          </a:xfrm>
        </p:spPr>
        <p:txBody>
          <a:bodyPr>
            <a:normAutofit fontScale="90000"/>
          </a:bodyPr>
          <a:lstStyle/>
          <a:p>
            <a:r>
              <a:rPr lang="en-US" sz="10700" b="1" dirty="0">
                <a:effectLst>
                  <a:glow rad="50800">
                    <a:srgbClr val="00EAF0">
                      <a:alpha val="65882"/>
                    </a:srgbClr>
                  </a:glow>
                  <a:outerShdw blurRad="50800" dist="25400" dir="5400000" algn="ctr" rotWithShape="0">
                    <a:srgbClr val="FF0066">
                      <a:alpha val="97000"/>
                    </a:srgbClr>
                  </a:outerShdw>
                  <a:reflection blurRad="76200" stA="94000" endPos="82000" dist="25400" dir="5400000" sy="-100000" algn="bl" rotWithShape="0"/>
                </a:effectLst>
              </a:rPr>
              <a:t>Significant Figures</a:t>
            </a:r>
            <a:br>
              <a:rPr lang="en-US" sz="9600" b="1" dirty="0">
                <a:effectLst>
                  <a:glow rad="50800">
                    <a:srgbClr val="00EAF0">
                      <a:alpha val="65882"/>
                    </a:srgbClr>
                  </a:glow>
                  <a:outerShdw blurRad="50800" dist="25400" dir="5400000" algn="ctr" rotWithShape="0">
                    <a:srgbClr val="FF0066">
                      <a:alpha val="97000"/>
                    </a:srgbClr>
                  </a:outerShdw>
                  <a:reflection blurRad="76200" stA="94000" endPos="82000" dist="25400" dir="5400000" sy="-100000" algn="bl" rotWithShape="0"/>
                </a:effectLst>
              </a:rPr>
            </a:br>
            <a:r>
              <a:rPr lang="en-US" sz="4800" b="1" dirty="0">
                <a:effectLst>
                  <a:glow rad="50800">
                    <a:srgbClr val="00EAF0">
                      <a:alpha val="65882"/>
                    </a:srgbClr>
                  </a:glow>
                  <a:outerShdw blurRad="50800" dist="25400" dir="5400000" algn="ctr" rotWithShape="0">
                    <a:srgbClr val="FF0066">
                      <a:alpha val="97000"/>
                    </a:srgbClr>
                  </a:outerShdw>
                  <a:reflection blurRad="76200" stA="94000" endPos="82000" dist="25400" dir="5400000" sy="-100000" algn="bl" rotWithShape="0"/>
                </a:effectLst>
              </a:rPr>
              <a:t>(“</a:t>
            </a:r>
            <a:r>
              <a:rPr lang="en-US" sz="4800" b="1">
                <a:effectLst>
                  <a:glow rad="50800">
                    <a:srgbClr val="00EAF0">
                      <a:alpha val="65882"/>
                    </a:srgbClr>
                  </a:glow>
                  <a:outerShdw blurRad="50800" dist="25400" dir="5400000" algn="ctr" rotWithShape="0">
                    <a:srgbClr val="FF0066">
                      <a:alpha val="97000"/>
                    </a:srgbClr>
                  </a:outerShdw>
                  <a:reflection blurRad="76200" stA="94000" endPos="82000" dist="25400" dir="5400000" sy="-100000" algn="bl" rotWithShape="0"/>
                </a:effectLst>
              </a:rPr>
              <a:t>Sig Figs</a:t>
            </a:r>
            <a:r>
              <a:rPr lang="en-US" sz="4800" b="1" dirty="0">
                <a:effectLst>
                  <a:glow rad="50800">
                    <a:srgbClr val="00EAF0">
                      <a:alpha val="65882"/>
                    </a:srgbClr>
                  </a:glow>
                  <a:outerShdw blurRad="50800" dist="25400" dir="5400000" algn="ctr" rotWithShape="0">
                    <a:srgbClr val="FF0066">
                      <a:alpha val="97000"/>
                    </a:srgbClr>
                  </a:outerShdw>
                  <a:reflection blurRad="76200" stA="94000" endPos="82000" dist="25400" dir="5400000" sy="-100000" algn="bl" rotWithShape="0"/>
                </a:effectLst>
              </a:rPr>
              <a:t>”)</a:t>
            </a:r>
            <a:endParaRPr lang="en-US" sz="9600" b="1" dirty="0">
              <a:effectLst>
                <a:glow rad="50800">
                  <a:srgbClr val="00EAF0">
                    <a:alpha val="65882"/>
                  </a:srgbClr>
                </a:glow>
                <a:outerShdw blurRad="50800" dist="25400" dir="5400000" algn="ctr" rotWithShape="0">
                  <a:srgbClr val="FF0066">
                    <a:alpha val="97000"/>
                  </a:srgbClr>
                </a:outerShdw>
                <a:reflection blurRad="76200" stA="94000" endPos="82000" dist="25400" dir="5400000" sy="-100000" algn="bl" rotWithShape="0"/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B532E2-BBD7-47DA-82F9-431E725C3F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526843"/>
            <a:ext cx="9144000" cy="1862381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By John Richardsim</a:t>
            </a:r>
          </a:p>
          <a:p>
            <a:endParaRPr lang="en-US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100" dirty="0">
                <a:solidFill>
                  <a:schemeClr val="bg1">
                    <a:lumMod val="75000"/>
                  </a:schemeClr>
                </a:solidFill>
              </a:rPr>
              <a:t>(Note: this PowerPoint is based on the Science Olympiad Policy for Measuring and Recording Significant Figures rev. 12/5/12, the most current revision as of this writing. For the most current policies regarding significant figures, please see </a:t>
            </a:r>
            <a:r>
              <a:rPr lang="en-US" sz="1100" dirty="0">
                <a:solidFill>
                  <a:schemeClr val="bg1">
                    <a:lumMod val="75000"/>
                  </a:schemeClr>
                </a:solidFill>
                <a:hlinkClick r:id="rId2"/>
              </a:rPr>
              <a:t>www.soinc.org/join/policies</a:t>
            </a:r>
            <a:endParaRPr lang="en-US" sz="11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100" dirty="0">
                <a:solidFill>
                  <a:schemeClr val="bg1">
                    <a:lumMod val="75000"/>
                  </a:schemeClr>
                </a:solidFill>
              </a:rPr>
              <a:t>All views and interpretations of this policy expressed in this PowerPoint are my own and are </a:t>
            </a:r>
            <a:r>
              <a:rPr lang="en-US" sz="1100" b="1" dirty="0">
                <a:solidFill>
                  <a:schemeClr val="bg1">
                    <a:lumMod val="75000"/>
                  </a:schemeClr>
                </a:solidFill>
              </a:rPr>
              <a:t>NOT OFFICIAL</a:t>
            </a:r>
            <a:r>
              <a:rPr lang="en-US" sz="1100" dirty="0">
                <a:solidFill>
                  <a:schemeClr val="bg1">
                    <a:lumMod val="75000"/>
                  </a:schemeClr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281748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720D4-6FE8-4BB6-A3D8-8A11980D2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Math with Significant Figures -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EABF2A-C724-44E6-A1B0-3EA425F43F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79.00 + 33.3333?</a:t>
            </a:r>
          </a:p>
          <a:p>
            <a:pPr lvl="1"/>
            <a:r>
              <a:rPr lang="en-US" dirty="0"/>
              <a:t>Answer: 112.33 (two decimal places)</a:t>
            </a:r>
          </a:p>
          <a:p>
            <a:r>
              <a:rPr lang="en-US" dirty="0"/>
              <a:t>What is (13.0 – 4.5)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× 2?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Answer: 20 (one sig fig)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What is 5.50 × 3.13 × 2.09?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Answer: 36.0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Note: when performing multi-step calculations (such as multiplying three numbers together), if possible, do not round until the end of the final step of the calculation</a:t>
            </a:r>
          </a:p>
          <a:p>
            <a:pPr lvl="2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If you were to round after multiplying 5.50 by 3.13, and then again after multiplying that result by 2.09, you would get an answer of 35.9 instead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052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84B132-8938-4554-8F25-05AEBD6E8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Rounding Rules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F7B9A8-6A1A-4FD4-9836-A0270E2A40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Look at the digit to the right of the last sig fig</a:t>
            </a:r>
          </a:p>
          <a:p>
            <a:pPr lvl="1"/>
            <a:r>
              <a:rPr lang="en-US" dirty="0"/>
              <a:t>If it is 4 or less, round down (drop that digit and all remaining digits to the right)</a:t>
            </a:r>
          </a:p>
          <a:p>
            <a:pPr lvl="1"/>
            <a:r>
              <a:rPr lang="en-US" dirty="0"/>
              <a:t>If it is 6 or more, round up (increase the last sig fig by 1 and drop the digits to the right)</a:t>
            </a:r>
          </a:p>
          <a:p>
            <a:pPr lvl="1"/>
            <a:r>
              <a:rPr lang="en-US" dirty="0"/>
              <a:t>If it is 5, round the last sig fig to be </a:t>
            </a:r>
            <a:r>
              <a:rPr lang="en-US" i="1" dirty="0"/>
              <a:t>even</a:t>
            </a:r>
            <a:endParaRPr lang="en-US" dirty="0"/>
          </a:p>
          <a:p>
            <a:pPr lvl="2"/>
            <a:r>
              <a:rPr lang="en-US" dirty="0"/>
              <a:t>Be careful with this, since it is not a commonly used method</a:t>
            </a:r>
          </a:p>
          <a:p>
            <a:pPr lvl="1"/>
            <a:r>
              <a:rPr lang="en-US" dirty="0"/>
              <a:t>Example:</a:t>
            </a:r>
            <a:endParaRPr lang="en-US" dirty="0">
              <a:sym typeface="Wingdings" panose="05000000000000000000" pitchFamily="2" charset="2"/>
            </a:endParaRPr>
          </a:p>
          <a:p>
            <a:pPr lvl="2"/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3</a:t>
            </a:r>
            <a:r>
              <a:rPr lang="en-US" dirty="0">
                <a:sym typeface="Wingdings" panose="05000000000000000000" pitchFamily="2" charset="2"/>
              </a:rPr>
              <a:t>.</a:t>
            </a:r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44</a:t>
            </a:r>
            <a:r>
              <a:rPr lang="en-US" b="1" u="sng" dirty="0">
                <a:solidFill>
                  <a:srgbClr val="00B0F0"/>
                </a:solidFill>
                <a:sym typeface="Wingdings" panose="05000000000000000000" pitchFamily="2" charset="2"/>
              </a:rPr>
              <a:t>3</a:t>
            </a:r>
            <a:r>
              <a:rPr lang="en-US" dirty="0">
                <a:solidFill>
                  <a:srgbClr val="00B0F0"/>
                </a:solidFill>
                <a:sym typeface="Wingdings" panose="05000000000000000000" pitchFamily="2" charset="2"/>
              </a:rPr>
              <a:t>7</a:t>
            </a:r>
            <a:r>
              <a:rPr lang="en-US" dirty="0">
                <a:sym typeface="Wingdings" panose="05000000000000000000" pitchFamily="2" charset="2"/>
              </a:rPr>
              <a:t> – digit to right of last sig fig is 3, so we round down  3.44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3</a:t>
            </a:r>
            <a:r>
              <a:rPr lang="en-US" dirty="0">
                <a:sym typeface="Wingdings" panose="05000000000000000000" pitchFamily="2" charset="2"/>
              </a:rPr>
              <a:t>.</a:t>
            </a:r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44</a:t>
            </a:r>
            <a:r>
              <a:rPr lang="en-US" b="1" u="sng" dirty="0">
                <a:solidFill>
                  <a:srgbClr val="00B0F0"/>
                </a:solidFill>
                <a:sym typeface="Wingdings" panose="05000000000000000000" pitchFamily="2" charset="2"/>
              </a:rPr>
              <a:t>7</a:t>
            </a:r>
            <a:r>
              <a:rPr lang="en-US" dirty="0">
                <a:solidFill>
                  <a:srgbClr val="00B0F0"/>
                </a:solidFill>
                <a:sym typeface="Wingdings" panose="05000000000000000000" pitchFamily="2" charset="2"/>
              </a:rPr>
              <a:t>3</a:t>
            </a:r>
            <a:r>
              <a:rPr lang="en-US" dirty="0">
                <a:sym typeface="Wingdings" panose="05000000000000000000" pitchFamily="2" charset="2"/>
              </a:rPr>
              <a:t> – digit to right of last sig fig is 7, so we round up  3.45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3</a:t>
            </a:r>
            <a:r>
              <a:rPr lang="en-US" dirty="0">
                <a:sym typeface="Wingdings" panose="05000000000000000000" pitchFamily="2" charset="2"/>
              </a:rPr>
              <a:t>.</a:t>
            </a:r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44</a:t>
            </a:r>
            <a:r>
              <a:rPr lang="en-US" b="1" u="sng" dirty="0">
                <a:solidFill>
                  <a:srgbClr val="00B0F0"/>
                </a:solidFill>
                <a:sym typeface="Wingdings" panose="05000000000000000000" pitchFamily="2" charset="2"/>
              </a:rPr>
              <a:t>5</a:t>
            </a:r>
            <a:r>
              <a:rPr lang="en-US" dirty="0">
                <a:solidFill>
                  <a:srgbClr val="00B0F0"/>
                </a:solidFill>
                <a:sym typeface="Wingdings" panose="05000000000000000000" pitchFamily="2" charset="2"/>
              </a:rPr>
              <a:t>3</a:t>
            </a:r>
            <a:r>
              <a:rPr lang="en-US" dirty="0">
                <a:sym typeface="Wingdings" panose="05000000000000000000" pitchFamily="2" charset="2"/>
              </a:rPr>
              <a:t> – digit to right of last sig fig is 5, so we round to make the last sig fig even  3.44</a:t>
            </a:r>
          </a:p>
        </p:txBody>
      </p:sp>
    </p:spTree>
    <p:extLst>
      <p:ext uri="{BB962C8B-B14F-4D97-AF65-F5344CB8AC3E}">
        <p14:creationId xmlns:p14="http://schemas.microsoft.com/office/powerpoint/2010/main" val="2910088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C4A1E-C26F-49E4-90AB-06271CF9CE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Notes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11CFD3-10E8-4F46-9D0E-575A810657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4000"/>
              </a:lnSpc>
            </a:pPr>
            <a:r>
              <a:rPr lang="en-US" dirty="0"/>
              <a:t>If multiplying by a conversion factor (e.g. 1,000 millimeter per meter), do not change the number of sig figs</a:t>
            </a:r>
          </a:p>
          <a:p>
            <a:pPr>
              <a:lnSpc>
                <a:spcPct val="114000"/>
              </a:lnSpc>
            </a:pPr>
            <a:r>
              <a:rPr lang="en-US" dirty="0"/>
              <a:t>If asked in an event to measure something using an instrument, estimate one digit beyond the resolution of the instrument</a:t>
            </a:r>
          </a:p>
          <a:p>
            <a:pPr lvl="1">
              <a:lnSpc>
                <a:spcPct val="114000"/>
              </a:lnSpc>
            </a:pPr>
            <a:r>
              <a:rPr lang="en-US" dirty="0"/>
              <a:t>Example: if given a millimeter ruler, measure to the millimeter and then estimate to the tenth of a millimeter</a:t>
            </a:r>
          </a:p>
          <a:p>
            <a:pPr lvl="1">
              <a:lnSpc>
                <a:spcPct val="114000"/>
              </a:lnSpc>
            </a:pPr>
            <a:r>
              <a:rPr lang="en-US" dirty="0"/>
              <a:t>DO NOT do this when using electronic measuring instruments (because you can’t); just record the measurement to the precision of the device</a:t>
            </a:r>
          </a:p>
        </p:txBody>
      </p:sp>
    </p:spTree>
    <p:extLst>
      <p:ext uri="{BB962C8B-B14F-4D97-AF65-F5344CB8AC3E}">
        <p14:creationId xmlns:p14="http://schemas.microsoft.com/office/powerpoint/2010/main" val="3303964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52B1DE-6DA5-4A14-9B7B-3BFB75F5D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Significant Figure?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AB9FD3-BB67-4169-AA38-9FBC14651B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86464"/>
          </a:xfrm>
        </p:spPr>
        <p:txBody>
          <a:bodyPr/>
          <a:lstStyle/>
          <a:p>
            <a:pPr>
              <a:lnSpc>
                <a:spcPct val="95000"/>
              </a:lnSpc>
            </a:pPr>
            <a:r>
              <a:rPr lang="en-US" dirty="0"/>
              <a:t>Significant figures (“sig figs”) are numbers in the recording of a measurement that describe its precision</a:t>
            </a:r>
          </a:p>
          <a:p>
            <a:pPr lvl="1">
              <a:lnSpc>
                <a:spcPct val="95000"/>
              </a:lnSpc>
            </a:pPr>
            <a:r>
              <a:rPr lang="en-US" dirty="0"/>
              <a:t>In many STEM applications, it is necessary to be able to convey information about the precision of a measurement </a:t>
            </a:r>
            <a:r>
              <a:rPr lang="en-US" dirty="0">
                <a:sym typeface="Wingdings" panose="05000000000000000000" pitchFamily="2" charset="2"/>
              </a:rPr>
              <a:t> need to use sig figs</a:t>
            </a:r>
          </a:p>
          <a:p>
            <a:pPr lvl="1">
              <a:lnSpc>
                <a:spcPct val="95000"/>
              </a:lnSpc>
            </a:pPr>
            <a:r>
              <a:rPr lang="en-US" dirty="0">
                <a:sym typeface="Wingdings" panose="05000000000000000000" pitchFamily="2" charset="2"/>
              </a:rPr>
              <a:t>Precision is not the same as the accuracy of the measurement</a:t>
            </a:r>
          </a:p>
          <a:p>
            <a:pPr lvl="2">
              <a:lnSpc>
                <a:spcPct val="95000"/>
              </a:lnSpc>
            </a:pPr>
            <a:r>
              <a:rPr lang="en-US" dirty="0">
                <a:sym typeface="Wingdings" panose="05000000000000000000" pitchFamily="2" charset="2"/>
              </a:rPr>
              <a:t>Precision describes the “resolution” of the measurement or the tendency of multiple measurements to surround a central value</a:t>
            </a:r>
          </a:p>
          <a:p>
            <a:pPr lvl="3">
              <a:lnSpc>
                <a:spcPct val="95000"/>
              </a:lnSpc>
            </a:pPr>
            <a:r>
              <a:rPr lang="en-US" dirty="0">
                <a:sym typeface="Wingdings" panose="05000000000000000000" pitchFamily="2" charset="2"/>
              </a:rPr>
              <a:t>Example: a meterstick with millimeter incrementations is more precise than one with only centimeter incrementations</a:t>
            </a:r>
          </a:p>
          <a:p>
            <a:pPr lvl="2">
              <a:lnSpc>
                <a:spcPct val="95000"/>
              </a:lnSpc>
            </a:pPr>
            <a:r>
              <a:rPr lang="en-US" dirty="0">
                <a:sym typeface="Wingdings" panose="05000000000000000000" pitchFamily="2" charset="2"/>
              </a:rPr>
              <a:t>A measurement may be highly precise but be inaccurate</a:t>
            </a:r>
          </a:p>
          <a:p>
            <a:pPr lvl="3">
              <a:lnSpc>
                <a:spcPct val="95000"/>
              </a:lnSpc>
            </a:pPr>
            <a:r>
              <a:rPr lang="en-US" dirty="0">
                <a:sym typeface="Wingdings" panose="05000000000000000000" pitchFamily="2" charset="2"/>
              </a:rPr>
              <a:t>Example: an electronic balance that measures the mass of a substance in grams to 4 decimal points is highly precise, but its measurements may be inaccurate if it wasn’t tared before use</a:t>
            </a:r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003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F1BA3-4D53-4802-A83B-4A356F28D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Significant Figures in Science Olympiad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776C6A-DFA1-4084-A609-8150794869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4000"/>
              </a:lnSpc>
            </a:pPr>
            <a:r>
              <a:rPr lang="en-US" dirty="0"/>
              <a:t>In Division B, competitors do not need to follow the policies unless explicitly stated in the rules for the individual event</a:t>
            </a:r>
          </a:p>
          <a:p>
            <a:pPr>
              <a:lnSpc>
                <a:spcPct val="114000"/>
              </a:lnSpc>
            </a:pPr>
            <a:endParaRPr lang="en-US" dirty="0"/>
          </a:p>
          <a:p>
            <a:pPr>
              <a:lnSpc>
                <a:spcPct val="114000"/>
              </a:lnSpc>
            </a:pPr>
            <a:endParaRPr lang="en-US" dirty="0"/>
          </a:p>
          <a:p>
            <a:pPr>
              <a:lnSpc>
                <a:spcPct val="114000"/>
              </a:lnSpc>
            </a:pPr>
            <a:r>
              <a:rPr lang="en-US" dirty="0"/>
              <a:t>In Division C, competitors are expected to adhere to the policies whenever performing calculations</a:t>
            </a:r>
          </a:p>
        </p:txBody>
      </p:sp>
    </p:spTree>
    <p:extLst>
      <p:ext uri="{BB962C8B-B14F-4D97-AF65-F5344CB8AC3E}">
        <p14:creationId xmlns:p14="http://schemas.microsoft.com/office/powerpoint/2010/main" val="3922220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B6E4F-4E22-45B0-AF19-A4B575D11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Counting Significant Figures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02394E-2CB0-4D64-B4F7-9BED4A378F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02187"/>
          </a:xfrm>
        </p:spPr>
        <p:txBody>
          <a:bodyPr>
            <a:normAutofit/>
          </a:bodyPr>
          <a:lstStyle/>
          <a:p>
            <a:pPr>
              <a:lnSpc>
                <a:spcPct val="124000"/>
              </a:lnSpc>
            </a:pPr>
            <a:r>
              <a:rPr lang="en-US" dirty="0"/>
              <a:t>All nonzero digits </a:t>
            </a:r>
            <a:r>
              <a:rPr lang="en-US" dirty="0">
                <a:sym typeface="Wingdings" panose="05000000000000000000" pitchFamily="2" charset="2"/>
              </a:rPr>
              <a:t> SIGNIFICANT</a:t>
            </a:r>
          </a:p>
          <a:p>
            <a:pPr lvl="1">
              <a:lnSpc>
                <a:spcPct val="124000"/>
              </a:lnSpc>
            </a:pPr>
            <a:r>
              <a:rPr lang="en-US" dirty="0">
                <a:sym typeface="Wingdings" panose="05000000000000000000" pitchFamily="2" charset="2"/>
              </a:rPr>
              <a:t>Example: 12.89 meters – 1, 2, 8, and 9 are nonzero, so all four are significant</a:t>
            </a:r>
          </a:p>
          <a:p>
            <a:pPr>
              <a:lnSpc>
                <a:spcPct val="124000"/>
              </a:lnSpc>
            </a:pPr>
            <a:r>
              <a:rPr lang="en-US" dirty="0"/>
              <a:t>All zeros between two nonzero digits </a:t>
            </a:r>
            <a:r>
              <a:rPr lang="en-US" dirty="0">
                <a:sym typeface="Wingdings" panose="05000000000000000000" pitchFamily="2" charset="2"/>
              </a:rPr>
              <a:t> SIGNIFICANT</a:t>
            </a:r>
          </a:p>
          <a:p>
            <a:pPr lvl="1">
              <a:lnSpc>
                <a:spcPct val="124000"/>
              </a:lnSpc>
            </a:pPr>
            <a:r>
              <a:rPr lang="en-US" dirty="0">
                <a:sym typeface="Wingdings" panose="05000000000000000000" pitchFamily="2" charset="2"/>
              </a:rPr>
              <a:t>Example: 303 milliliters – the zero is between two nonzero digits, so it is significant</a:t>
            </a:r>
          </a:p>
          <a:p>
            <a:pPr>
              <a:lnSpc>
                <a:spcPct val="124000"/>
              </a:lnSpc>
            </a:pPr>
            <a:r>
              <a:rPr lang="en-US" dirty="0">
                <a:sym typeface="Wingdings" panose="05000000000000000000" pitchFamily="2" charset="2"/>
              </a:rPr>
              <a:t>All leading zeros  NOT SIGNFICANT</a:t>
            </a:r>
          </a:p>
          <a:p>
            <a:pPr lvl="1">
              <a:lnSpc>
                <a:spcPct val="124000"/>
              </a:lnSpc>
            </a:pPr>
            <a:r>
              <a:rPr lang="en-US" dirty="0">
                <a:sym typeface="Wingdings" panose="05000000000000000000" pitchFamily="2" charset="2"/>
              </a:rPr>
              <a:t>Example: 054 newtons and 0.32 meters – zeros are “leading” (the first number), so they are not significant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570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1CF3BC-E167-42B5-B187-E0C84E6D5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Counting Significant Figures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5285FF-732B-4AAB-AEE2-B9DC7C0029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lnSpc>
                <a:spcPct val="114000"/>
              </a:lnSpc>
            </a:pPr>
            <a:r>
              <a:rPr lang="en-US" dirty="0">
                <a:solidFill>
                  <a:prstClr val="black"/>
                </a:solidFill>
                <a:sym typeface="Wingdings" panose="05000000000000000000" pitchFamily="2" charset="2"/>
              </a:rPr>
              <a:t>Trailing zeros</a:t>
            </a:r>
          </a:p>
          <a:p>
            <a:pPr lvl="1">
              <a:lnSpc>
                <a:spcPct val="114000"/>
              </a:lnSpc>
            </a:pPr>
            <a:r>
              <a:rPr lang="en-US" dirty="0">
                <a:solidFill>
                  <a:prstClr val="black"/>
                </a:solidFill>
                <a:sym typeface="Wingdings" panose="05000000000000000000" pitchFamily="2" charset="2"/>
              </a:rPr>
              <a:t>If the number contains a decimal point  SIGNIFICANT</a:t>
            </a:r>
          </a:p>
          <a:p>
            <a:pPr lvl="2">
              <a:lnSpc>
                <a:spcPct val="114000"/>
              </a:lnSpc>
            </a:pPr>
            <a:r>
              <a:rPr lang="en-US" dirty="0">
                <a:solidFill>
                  <a:prstClr val="black"/>
                </a:solidFill>
                <a:sym typeface="Wingdings" panose="05000000000000000000" pitchFamily="2" charset="2"/>
              </a:rPr>
              <a:t>Example: 37.0 watts – contains a decimal so trailing zero is significant</a:t>
            </a:r>
          </a:p>
          <a:p>
            <a:pPr lvl="1">
              <a:lnSpc>
                <a:spcPct val="114000"/>
              </a:lnSpc>
            </a:pPr>
            <a:r>
              <a:rPr lang="en-US" dirty="0">
                <a:solidFill>
                  <a:prstClr val="black"/>
                </a:solidFill>
                <a:sym typeface="Wingdings" panose="05000000000000000000" pitchFamily="2" charset="2"/>
              </a:rPr>
              <a:t>If the number does not contain a decimal point, but the final trailing zero has a bar over or under it  SIGNIFICANT</a:t>
            </a:r>
          </a:p>
          <a:p>
            <a:pPr lvl="2">
              <a:lnSpc>
                <a:spcPct val="114000"/>
              </a:lnSpc>
            </a:pPr>
            <a:r>
              <a:rPr lang="en-US" dirty="0">
                <a:solidFill>
                  <a:prstClr val="black"/>
                </a:solidFill>
                <a:sym typeface="Wingdings" panose="05000000000000000000" pitchFamily="2" charset="2"/>
              </a:rPr>
              <a:t>Example: 215</a:t>
            </a:r>
            <a:r>
              <a:rPr lang="en-US" u="sng" dirty="0">
                <a:solidFill>
                  <a:prstClr val="black"/>
                </a:solidFill>
                <a:sym typeface="Wingdings" panose="05000000000000000000" pitchFamily="2" charset="2"/>
              </a:rPr>
              <a:t>0</a:t>
            </a:r>
            <a:r>
              <a:rPr lang="en-US" dirty="0">
                <a:solidFill>
                  <a:prstClr val="black"/>
                </a:solidFill>
                <a:sym typeface="Wingdings" panose="05000000000000000000" pitchFamily="2" charset="2"/>
              </a:rPr>
              <a:t> meters – no decimal, but final trailing zero has a bar under it, so it is significant</a:t>
            </a:r>
          </a:p>
          <a:p>
            <a:pPr lvl="1">
              <a:lnSpc>
                <a:spcPct val="114000"/>
              </a:lnSpc>
            </a:pPr>
            <a:r>
              <a:rPr lang="en-US" dirty="0">
                <a:solidFill>
                  <a:prstClr val="black"/>
                </a:solidFill>
                <a:sym typeface="Wingdings" panose="05000000000000000000" pitchFamily="2" charset="2"/>
              </a:rPr>
              <a:t>If the number does not contain a decimal point or a bar over or under the trailing zero  NOT SIGNIFICANT</a:t>
            </a:r>
          </a:p>
          <a:p>
            <a:pPr lvl="2">
              <a:lnSpc>
                <a:spcPct val="114000"/>
              </a:lnSpc>
            </a:pPr>
            <a:r>
              <a:rPr lang="en-US" dirty="0">
                <a:solidFill>
                  <a:prstClr val="black"/>
                </a:solidFill>
                <a:sym typeface="Wingdings" panose="05000000000000000000" pitchFamily="2" charset="2"/>
              </a:rPr>
              <a:t>Example: 2150 meters – no decimal and trailing zero has no bar, so it is not significant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9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3A10E-A113-4A16-807B-C1A76815A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Counting Significant Figures -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459730-CA1F-4CEF-AA61-E1772BE166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many sig figs does 5041.60 have?</a:t>
            </a:r>
          </a:p>
          <a:p>
            <a:pPr lvl="1"/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5</a:t>
            </a:r>
            <a:r>
              <a:rPr lang="en-US" dirty="0"/>
              <a:t>0</a:t>
            </a:r>
            <a:r>
              <a:rPr lang="en-US" dirty="0">
                <a:solidFill>
                  <a:srgbClr val="FF0000"/>
                </a:solidFill>
              </a:rPr>
              <a:t>41</a:t>
            </a:r>
            <a:r>
              <a:rPr lang="en-US" dirty="0"/>
              <a:t>.</a:t>
            </a:r>
            <a:r>
              <a:rPr lang="en-US" dirty="0">
                <a:solidFill>
                  <a:srgbClr val="FF0000"/>
                </a:solidFill>
              </a:rPr>
              <a:t>6</a:t>
            </a:r>
            <a:r>
              <a:rPr lang="en-US" dirty="0"/>
              <a:t>0 – nonzero digits are always significant</a:t>
            </a:r>
          </a:p>
          <a:p>
            <a:pPr lvl="1"/>
            <a:r>
              <a:rPr lang="en-US" dirty="0"/>
              <a:t> 5</a:t>
            </a:r>
            <a:r>
              <a:rPr lang="en-US" dirty="0">
                <a:solidFill>
                  <a:srgbClr val="FF0000"/>
                </a:solidFill>
              </a:rPr>
              <a:t>0</a:t>
            </a:r>
            <a:r>
              <a:rPr lang="en-US" dirty="0"/>
              <a:t>41.60 – zeros between two nonzero digits are significant</a:t>
            </a:r>
          </a:p>
          <a:p>
            <a:pPr lvl="1"/>
            <a:r>
              <a:rPr lang="en-US" dirty="0"/>
              <a:t> 5041.6</a:t>
            </a:r>
            <a:r>
              <a:rPr lang="en-US" dirty="0">
                <a:solidFill>
                  <a:srgbClr val="FF0000"/>
                </a:solidFill>
              </a:rPr>
              <a:t>0</a:t>
            </a:r>
            <a:r>
              <a:rPr lang="en-US" dirty="0"/>
              <a:t> – there is a decimal point, so trailing zero is significant</a:t>
            </a:r>
          </a:p>
          <a:p>
            <a:pPr lvl="1"/>
            <a:r>
              <a:rPr lang="en-US" dirty="0"/>
              <a:t>There are six sig figs</a:t>
            </a:r>
          </a:p>
          <a:p>
            <a:r>
              <a:rPr lang="en-US" dirty="0"/>
              <a:t>How many sig figs does 0400 have?</a:t>
            </a:r>
          </a:p>
          <a:p>
            <a:pPr lvl="1"/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0</a:t>
            </a:r>
            <a:r>
              <a:rPr lang="en-US" dirty="0"/>
              <a:t>400 – leading zeros always not significant</a:t>
            </a:r>
          </a:p>
          <a:p>
            <a:pPr lvl="1"/>
            <a:r>
              <a:rPr lang="en-US" dirty="0"/>
              <a:t> 0</a:t>
            </a:r>
            <a:r>
              <a:rPr lang="en-US" dirty="0">
                <a:solidFill>
                  <a:srgbClr val="FF0000"/>
                </a:solidFill>
              </a:rPr>
              <a:t>4</a:t>
            </a:r>
            <a:r>
              <a:rPr lang="en-US" dirty="0"/>
              <a:t>00 – nonzero digits are always significant</a:t>
            </a:r>
          </a:p>
          <a:p>
            <a:pPr lvl="1"/>
            <a:r>
              <a:rPr lang="en-US" dirty="0"/>
              <a:t> 04</a:t>
            </a:r>
            <a:r>
              <a:rPr lang="en-US" dirty="0">
                <a:solidFill>
                  <a:srgbClr val="0070C0"/>
                </a:solidFill>
              </a:rPr>
              <a:t>00</a:t>
            </a:r>
            <a:r>
              <a:rPr lang="en-US" dirty="0"/>
              <a:t> – no decimal point or bar, so trailing zeros are not significant</a:t>
            </a:r>
          </a:p>
          <a:p>
            <a:pPr lvl="1"/>
            <a:r>
              <a:rPr lang="en-US" dirty="0"/>
              <a:t>There is one sig figs</a:t>
            </a:r>
          </a:p>
        </p:txBody>
      </p:sp>
    </p:spTree>
    <p:extLst>
      <p:ext uri="{BB962C8B-B14F-4D97-AF65-F5344CB8AC3E}">
        <p14:creationId xmlns:p14="http://schemas.microsoft.com/office/powerpoint/2010/main" val="2208823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2A719A-EC62-4647-8E23-94A9BE64DF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72532"/>
            <a:ext cx="10515600" cy="6175023"/>
          </a:xfrm>
        </p:spPr>
        <p:txBody>
          <a:bodyPr/>
          <a:lstStyle/>
          <a:p>
            <a:r>
              <a:rPr lang="en-US" dirty="0"/>
              <a:t>How many sig figs does 100.0 have?</a:t>
            </a:r>
          </a:p>
          <a:p>
            <a:pPr lvl="1"/>
            <a:r>
              <a:rPr lang="en-US" sz="2000" dirty="0"/>
              <a:t> </a:t>
            </a:r>
            <a:r>
              <a:rPr lang="en-US" sz="2000" dirty="0">
                <a:solidFill>
                  <a:srgbClr val="FF0000"/>
                </a:solidFill>
              </a:rPr>
              <a:t>1</a:t>
            </a:r>
            <a:r>
              <a:rPr lang="en-US" sz="2000" dirty="0"/>
              <a:t>00.0 – nonzero digits always significant</a:t>
            </a:r>
          </a:p>
          <a:p>
            <a:pPr lvl="1"/>
            <a:r>
              <a:rPr lang="en-US" sz="2000" dirty="0"/>
              <a:t> 1</a:t>
            </a:r>
            <a:r>
              <a:rPr lang="en-US" sz="2000" dirty="0">
                <a:solidFill>
                  <a:srgbClr val="FF0000"/>
                </a:solidFill>
              </a:rPr>
              <a:t>00</a:t>
            </a:r>
            <a:r>
              <a:rPr lang="en-US" sz="2000" dirty="0"/>
              <a:t>.</a:t>
            </a:r>
            <a:r>
              <a:rPr lang="en-US" sz="2000" dirty="0">
                <a:solidFill>
                  <a:srgbClr val="FF0000"/>
                </a:solidFill>
              </a:rPr>
              <a:t>0</a:t>
            </a:r>
            <a:r>
              <a:rPr lang="en-US" sz="2000" dirty="0"/>
              <a:t> – there is a decimal point, so trailing zeros are significant</a:t>
            </a:r>
          </a:p>
          <a:p>
            <a:pPr lvl="1"/>
            <a:r>
              <a:rPr lang="en-US" sz="2000" dirty="0"/>
              <a:t>There are four sig figs</a:t>
            </a:r>
          </a:p>
          <a:p>
            <a:r>
              <a:rPr lang="en-US" dirty="0"/>
              <a:t>How many sig figs does 100. have?</a:t>
            </a:r>
          </a:p>
          <a:p>
            <a:pPr lvl="1"/>
            <a:r>
              <a:rPr lang="en-US" sz="2000" dirty="0"/>
              <a:t> </a:t>
            </a:r>
            <a:r>
              <a:rPr lang="en-US" sz="2000" dirty="0">
                <a:solidFill>
                  <a:srgbClr val="FF0000"/>
                </a:solidFill>
              </a:rPr>
              <a:t>1</a:t>
            </a:r>
            <a:r>
              <a:rPr lang="en-US" sz="2000" dirty="0"/>
              <a:t>00. – nonzero digit always significant</a:t>
            </a:r>
          </a:p>
          <a:p>
            <a:pPr lvl="1"/>
            <a:r>
              <a:rPr lang="en-US" sz="2000" dirty="0"/>
              <a:t> 1</a:t>
            </a:r>
            <a:r>
              <a:rPr lang="en-US" sz="2000" dirty="0">
                <a:solidFill>
                  <a:srgbClr val="FF0000"/>
                </a:solidFill>
              </a:rPr>
              <a:t>00</a:t>
            </a:r>
            <a:r>
              <a:rPr lang="en-US" sz="2000" dirty="0"/>
              <a:t>. – there is </a:t>
            </a:r>
            <a:r>
              <a:rPr lang="en-US" sz="2000" i="1" dirty="0"/>
              <a:t>still</a:t>
            </a:r>
            <a:r>
              <a:rPr lang="en-US" sz="2000" dirty="0"/>
              <a:t> a decimal point, so trailing zeros are significant</a:t>
            </a:r>
          </a:p>
          <a:p>
            <a:pPr lvl="1"/>
            <a:r>
              <a:rPr lang="en-US" sz="2000" dirty="0"/>
              <a:t>There are three sig figs</a:t>
            </a:r>
          </a:p>
          <a:p>
            <a:r>
              <a:rPr lang="en-US" dirty="0"/>
              <a:t>How many sig figs does 10</a:t>
            </a:r>
            <a:r>
              <a:rPr lang="en-US" u="sng" dirty="0"/>
              <a:t>0</a:t>
            </a:r>
            <a:r>
              <a:rPr lang="en-US" dirty="0"/>
              <a:t> have?</a:t>
            </a:r>
          </a:p>
          <a:p>
            <a:pPr lvl="1"/>
            <a:r>
              <a:rPr lang="en-US" sz="2000" dirty="0"/>
              <a:t> </a:t>
            </a:r>
            <a:r>
              <a:rPr lang="en-US" sz="2000" dirty="0">
                <a:solidFill>
                  <a:srgbClr val="FF0000"/>
                </a:solidFill>
              </a:rPr>
              <a:t>1</a:t>
            </a:r>
            <a:r>
              <a:rPr lang="en-US" sz="2000" dirty="0"/>
              <a:t>0</a:t>
            </a:r>
            <a:r>
              <a:rPr lang="en-US" sz="2000" u="sng" dirty="0"/>
              <a:t>0</a:t>
            </a:r>
            <a:r>
              <a:rPr lang="en-US" sz="2000" dirty="0"/>
              <a:t> – nonzero digit always significant</a:t>
            </a:r>
          </a:p>
          <a:p>
            <a:pPr lvl="1"/>
            <a:r>
              <a:rPr lang="en-US" sz="2000" dirty="0"/>
              <a:t> 1</a:t>
            </a:r>
            <a:r>
              <a:rPr lang="en-US" sz="2000" dirty="0">
                <a:solidFill>
                  <a:srgbClr val="FF0000"/>
                </a:solidFill>
              </a:rPr>
              <a:t>0</a:t>
            </a:r>
            <a:r>
              <a:rPr lang="en-US" sz="2000" u="sng" dirty="0">
                <a:solidFill>
                  <a:srgbClr val="FF0000"/>
                </a:solidFill>
              </a:rPr>
              <a:t>0</a:t>
            </a:r>
            <a:r>
              <a:rPr lang="en-US" sz="2000" dirty="0"/>
              <a:t> – final trailing zero has a bar under it, so they are significant</a:t>
            </a:r>
          </a:p>
          <a:p>
            <a:pPr lvl="1"/>
            <a:r>
              <a:rPr lang="en-US" sz="2000" dirty="0"/>
              <a:t>There are three sig figs</a:t>
            </a:r>
          </a:p>
          <a:p>
            <a:r>
              <a:rPr lang="en-US" dirty="0"/>
              <a:t>How many sig figs does 100 have?</a:t>
            </a:r>
          </a:p>
          <a:p>
            <a:pPr lvl="1"/>
            <a:r>
              <a:rPr lang="en-US" sz="2000" dirty="0"/>
              <a:t> </a:t>
            </a:r>
            <a:r>
              <a:rPr lang="en-US" sz="2000" dirty="0">
                <a:solidFill>
                  <a:srgbClr val="FF0000"/>
                </a:solidFill>
              </a:rPr>
              <a:t>1</a:t>
            </a:r>
            <a:r>
              <a:rPr lang="en-US" sz="2000" dirty="0"/>
              <a:t>00 – nonzero digit always significant</a:t>
            </a:r>
          </a:p>
          <a:p>
            <a:pPr lvl="1"/>
            <a:r>
              <a:rPr lang="en-US" sz="2000" dirty="0"/>
              <a:t> 1</a:t>
            </a:r>
            <a:r>
              <a:rPr lang="en-US" sz="2000" dirty="0">
                <a:solidFill>
                  <a:srgbClr val="0070C0"/>
                </a:solidFill>
              </a:rPr>
              <a:t>00</a:t>
            </a:r>
            <a:r>
              <a:rPr lang="en-US" sz="2000" dirty="0"/>
              <a:t> – no decimal point or bar, so trailing zeros are not significant</a:t>
            </a:r>
          </a:p>
          <a:p>
            <a:pPr lvl="1"/>
            <a:r>
              <a:rPr lang="en-US" sz="2000" dirty="0"/>
              <a:t>There is one sig fig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7021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5FE94-D12A-4280-A96B-C1340D2A53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Operations: Addition and Subtraction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7580CE-2A60-4636-B079-7C3F1CA75D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final result should have the same number of decimal places as the measured value with the fewest number of decimal places</a:t>
            </a:r>
          </a:p>
          <a:p>
            <a:pPr lvl="1"/>
            <a:r>
              <a:rPr lang="en-US" dirty="0"/>
              <a:t>Example: 3.141592 – 1.1 = ?</a:t>
            </a:r>
          </a:p>
          <a:p>
            <a:pPr lvl="2"/>
            <a:r>
              <a:rPr lang="en-US" dirty="0"/>
              <a:t>3.141592 – has six decimal places</a:t>
            </a:r>
          </a:p>
          <a:p>
            <a:pPr lvl="2"/>
            <a:r>
              <a:rPr lang="en-US" dirty="0"/>
              <a:t>1.1 – has one decimal place</a:t>
            </a:r>
          </a:p>
          <a:p>
            <a:pPr lvl="2"/>
            <a:r>
              <a:rPr lang="en-US" dirty="0"/>
              <a:t>Fewest number of decimal places is one (1.1), so final result will have 1 decimal place</a:t>
            </a:r>
          </a:p>
          <a:p>
            <a:pPr lvl="2"/>
            <a:r>
              <a:rPr lang="en-US" dirty="0"/>
              <a:t>Answer: 2.0</a:t>
            </a:r>
          </a:p>
          <a:p>
            <a:r>
              <a:rPr lang="en-US" dirty="0"/>
              <a:t>Some people like to write the addition/subtraction vertically, drawing a line after the final decimal place of the measured value with the smallest number of decimal places: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43FDE3C-0172-4060-9256-14BC34ED6D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5645" y="5338763"/>
            <a:ext cx="1219200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2191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3EB66-D98F-4799-9EFC-D77747154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Operations: Multiplication and Division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AC4819-FBC4-43AF-899F-E4D828AAB7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final result should have the same number of significant figures as the measured value with the fewest significant figures</a:t>
            </a:r>
          </a:p>
          <a:p>
            <a:pPr lvl="1"/>
            <a:r>
              <a:rPr lang="en-US" dirty="0"/>
              <a:t>Example: 43.0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× 8.1 = ?</a:t>
            </a:r>
          </a:p>
          <a:p>
            <a:pPr lvl="2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43.0 – has three sig figs</a:t>
            </a:r>
          </a:p>
          <a:p>
            <a:pPr lvl="2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8.1 – has two sig figs</a:t>
            </a:r>
          </a:p>
          <a:p>
            <a:pPr lvl="2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Since the fewest number of sig figs is two (8.1), the final result will have two sig figs</a:t>
            </a:r>
          </a:p>
          <a:p>
            <a:pPr lvl="2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Answer: 350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16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1210</Words>
  <Application>Microsoft Office PowerPoint</Application>
  <PresentationFormat>Widescreen</PresentationFormat>
  <Paragraphs>101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Office Theme</vt:lpstr>
      <vt:lpstr>Significant Figures (“Sig Figs”)</vt:lpstr>
      <vt:lpstr>What is a Significant Figure?</vt:lpstr>
      <vt:lpstr>Significant Figures in Science Olympiad</vt:lpstr>
      <vt:lpstr>Counting Significant Figures</vt:lpstr>
      <vt:lpstr>Counting Significant Figures (Cont.)</vt:lpstr>
      <vt:lpstr>Counting Significant Figures - Examples</vt:lpstr>
      <vt:lpstr>PowerPoint Presentation</vt:lpstr>
      <vt:lpstr>Operations: Addition and Subtraction</vt:lpstr>
      <vt:lpstr>Operations: Multiplication and Division</vt:lpstr>
      <vt:lpstr>Math with Significant Figures - Examples</vt:lpstr>
      <vt:lpstr>Rounding Rules</vt:lpstr>
      <vt:lpstr>Additional Notes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Significant Figures (“Sig figs”)</dc:title>
  <dc:creator>John Richardson</dc:creator>
  <cp:lastModifiedBy>John Richardson</cp:lastModifiedBy>
  <cp:revision>20</cp:revision>
  <dcterms:created xsi:type="dcterms:W3CDTF">2018-09-16T03:37:56Z</dcterms:created>
  <dcterms:modified xsi:type="dcterms:W3CDTF">2018-09-16T06:13:05Z</dcterms:modified>
</cp:coreProperties>
</file>