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58" r:id="rId4"/>
    <p:sldId id="274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90" d="100"/>
          <a:sy n="9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78F36-FC00-4E2E-8975-3FEEDC9AF35D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D45ED-182C-4D5E-99D4-EE3FD9C30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D45ED-182C-4D5E-99D4-EE3FD9C307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DA357-F4AC-4C7B-99D5-65CB01160B64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B838-058C-40F2-9600-9C219130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x45zn\Desktop\01188-elevation-1280x1024-800x60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576" cy="6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828800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FORESTRY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934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Practice Test (PowerPoint)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Use the corresponding answer sheet.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5334000"/>
            <a:ext cx="708381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 are automatic – do not click while presentation is in progress.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" y="0"/>
            <a:ext cx="91298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14400"/>
            <a:ext cx="9149576" cy="114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100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A. Which photo (I, II, III, or IV) is a picture of the bark of this plant?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Photo I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Photo II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Photo III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Photo IV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38701" y="3581401"/>
            <a:ext cx="3848100" cy="430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             II              III             IV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x45zn\Desktop\scanadensisb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899773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x45zn\Desktop\3752677315_64bdf53fd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1"/>
          <a:stretch/>
        </p:blipFill>
        <p:spPr bwMode="auto">
          <a:xfrm>
            <a:off x="5562602" y="457201"/>
            <a:ext cx="942279" cy="31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x45zn\Desktop\5treebark_jpg-7353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71"/>
          <a:stretch/>
        </p:blipFill>
        <p:spPr bwMode="auto">
          <a:xfrm>
            <a:off x="6705600" y="457199"/>
            <a:ext cx="949229" cy="31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x45zn\Desktop\wrhgl--br173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47462"/>
          <a:stretch/>
        </p:blipFill>
        <p:spPr bwMode="auto">
          <a:xfrm>
            <a:off x="7848600" y="457201"/>
            <a:ext cx="792739" cy="31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086225"/>
            <a:ext cx="4938373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Which geographic region is this plant native to?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Alaska and Northwestern Canada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Northeastern Canada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Around the Gulf of Mexico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The East Coast and the Midwest</a:t>
            </a:r>
          </a:p>
        </p:txBody>
      </p:sp>
      <p:pic>
        <p:nvPicPr>
          <p:cNvPr id="2054" name="Picture 6" descr="C:\Users\Px45zn\Desktop\elderberries-reduc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145224"/>
            <a:ext cx="2604827" cy="22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4. </a:t>
            </a:r>
            <a:r>
              <a:rPr lang="en-US" sz="4000" dirty="0" smtClean="0"/>
              <a:t>Identify this specimen.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1156"/>
            <a:ext cx="6705600" cy="489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4343400" cy="145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A. What type of leaf arrangement does this plant have?</a:t>
            </a:r>
          </a:p>
          <a:p>
            <a:pPr marL="0" indent="0">
              <a:buNone/>
            </a:pPr>
            <a:r>
              <a:rPr lang="en-US" sz="1800" dirty="0" smtClean="0"/>
              <a:t>(a) Opposite	(b) Whorled</a:t>
            </a:r>
          </a:p>
          <a:p>
            <a:pPr marL="0" indent="0">
              <a:buNone/>
            </a:pPr>
            <a:r>
              <a:rPr lang="en-US" sz="1800" dirty="0" smtClean="0"/>
              <a:t>(c) Alternate	(d) Simple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62599" y="4343400"/>
            <a:ext cx="2819401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B. Which of the photos (I, II, III, IV) are of this plant?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1800" dirty="0" smtClean="0"/>
              <a:t>Photo I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1800" dirty="0" smtClean="0"/>
              <a:t>Photo II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1800" dirty="0" smtClean="0"/>
              <a:t>Photo III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1800" dirty="0" smtClean="0"/>
              <a:t>Photo IV</a:t>
            </a:r>
          </a:p>
        </p:txBody>
      </p:sp>
      <p:pic>
        <p:nvPicPr>
          <p:cNvPr id="4098" name="Picture 2" descr="C:\Users\Px45zn\Desktop\451px-Image-Pacific_Madrone_Arbutus_menziesii_Branch_Fork_212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86021"/>
            <a:ext cx="1638644" cy="21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59495" y="4038600"/>
            <a:ext cx="3455305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I                  Photo II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Px45zn\Desktop\pacific_rhododendro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8"/>
          <a:stretch/>
        </p:blipFill>
        <p:spPr bwMode="auto">
          <a:xfrm>
            <a:off x="685800" y="1815652"/>
            <a:ext cx="1447800" cy="21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24544" y="6248400"/>
            <a:ext cx="346645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III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IV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Px45zn\Desktop\madrfl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3" y="4597888"/>
            <a:ext cx="1920867" cy="149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x45zn\Desktop\arizona_madrone.previe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3"/>
          <a:stretch/>
        </p:blipFill>
        <p:spPr bwMode="auto">
          <a:xfrm>
            <a:off x="2667000" y="4597888"/>
            <a:ext cx="1599126" cy="149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09" y="914400"/>
            <a:ext cx="3422446" cy="24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2667000" cy="1600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5.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1026" name="Picture 2" descr="C:\Users\Px45zn\Desktop\segi2_007_l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2" y="600307"/>
            <a:ext cx="3069028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A. Which photo (I, II, III, IV) is a photo of this plant’s leaves?</a:t>
            </a:r>
          </a:p>
          <a:p>
            <a:pPr marL="457200" indent="-457200">
              <a:buAutoNum type="alphaLcParenBoth"/>
            </a:pPr>
            <a:r>
              <a:rPr lang="en-US" sz="1800" dirty="0" smtClean="0"/>
              <a:t>Photo I</a:t>
            </a:r>
          </a:p>
          <a:p>
            <a:pPr marL="457200" indent="-457200">
              <a:buAutoNum type="alphaLcParenBoth"/>
            </a:pPr>
            <a:r>
              <a:rPr lang="en-US" sz="1800" dirty="0" smtClean="0"/>
              <a:t>Photo II</a:t>
            </a:r>
          </a:p>
          <a:p>
            <a:pPr marL="457200" indent="-457200">
              <a:buAutoNum type="alphaLcParenBoth"/>
            </a:pPr>
            <a:r>
              <a:rPr lang="en-US" sz="1800" dirty="0" smtClean="0"/>
              <a:t>Photo III</a:t>
            </a:r>
          </a:p>
          <a:p>
            <a:pPr marL="457200" indent="-457200">
              <a:buAutoNum type="alphaLcParenBoth"/>
            </a:pPr>
            <a:r>
              <a:rPr lang="en-US" sz="1800" dirty="0" smtClean="0"/>
              <a:t>Photo IV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69237" y="3074882"/>
            <a:ext cx="3048001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What family is this tree from?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Cypress Family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Sequoia Family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Redwood Family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Pine Family</a:t>
            </a:r>
          </a:p>
        </p:txBody>
      </p:sp>
      <p:pic>
        <p:nvPicPr>
          <p:cNvPr id="2050" name="Picture 2" descr="C:\Users\Px45zn\Desktop\sgigalea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86" y="377456"/>
            <a:ext cx="20204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69237" y="2438400"/>
            <a:ext cx="3455305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I                       Photo II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Px45zn\Desktop\redwood-leaf-300x2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9"/>
          <a:stretch/>
        </p:blipFill>
        <p:spPr bwMode="auto">
          <a:xfrm>
            <a:off x="6553200" y="377456"/>
            <a:ext cx="1700895" cy="1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204347" y="3657600"/>
            <a:ext cx="1453253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III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IV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Px45zn\Desktop\hjumo--lf147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1"/>
          <a:stretch/>
        </p:blipFill>
        <p:spPr bwMode="auto">
          <a:xfrm>
            <a:off x="386316" y="2744387"/>
            <a:ext cx="1798536" cy="21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x45zn\Desktop\CypressBaldLeaf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6209"/>
          <a:stretch/>
        </p:blipFill>
        <p:spPr bwMode="auto">
          <a:xfrm>
            <a:off x="386316" y="5017752"/>
            <a:ext cx="1798537" cy="15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1"/>
            <a:ext cx="2667000" cy="152400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6.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3074" name="Picture 2" descr="C:\Users\Px45zn\Desktop\spalmetto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9"/>
          <a:stretch/>
        </p:blipFill>
        <p:spPr bwMode="auto">
          <a:xfrm>
            <a:off x="3429000" y="-22302"/>
            <a:ext cx="4876800" cy="69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38100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A. Where is this plant mainly found?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California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Virginia and Kentucky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Lesser Antilles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Florida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5761" y="4118982"/>
            <a:ext cx="6379772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Which statement is true about this tree?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Its bark smoothens with age.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Its fruit was used to make medicine in the early ages.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Most of the tree’s leaves fall off in the early summer.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The tree’s is coniferous.</a:t>
            </a:r>
          </a:p>
        </p:txBody>
      </p:sp>
      <p:pic>
        <p:nvPicPr>
          <p:cNvPr id="12" name="Picture 2" descr="C:\Users\Px45zn\Desktop\spalmetto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9"/>
          <a:stretch/>
        </p:blipFill>
        <p:spPr bwMode="auto">
          <a:xfrm>
            <a:off x="5562600" y="0"/>
            <a:ext cx="2590800" cy="36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7.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1026" name="Picture 2" descr="C:\Users\Px45zn\Desktop\gibi2_008_lh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6027"/>
          <a:stretch/>
        </p:blipFill>
        <p:spPr bwMode="auto">
          <a:xfrm>
            <a:off x="990600" y="457200"/>
            <a:ext cx="7162800" cy="54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x45zn\Desktop\gibi2_009_lh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r="14229"/>
          <a:stretch/>
        </p:blipFill>
        <p:spPr bwMode="auto">
          <a:xfrm>
            <a:off x="613953" y="523590"/>
            <a:ext cx="3348447" cy="31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629092"/>
            <a:ext cx="4343400" cy="1961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A. What is this plant </a:t>
            </a:r>
            <a:r>
              <a:rPr lang="en-US" sz="2000" b="1" dirty="0" smtClean="0">
                <a:solidFill>
                  <a:srgbClr val="FF0000"/>
                </a:solidFill>
              </a:rPr>
              <a:t>NOT</a:t>
            </a:r>
            <a:r>
              <a:rPr lang="en-US" sz="2000" b="1" dirty="0" smtClean="0"/>
              <a:t> used for?</a:t>
            </a:r>
          </a:p>
          <a:p>
            <a:pPr>
              <a:buAutoNum type="alphaLcParenBoth"/>
            </a:pPr>
            <a:r>
              <a:rPr lang="en-US" sz="2000" dirty="0" smtClean="0"/>
              <a:t>Treating asthma and tinnitus</a:t>
            </a:r>
          </a:p>
          <a:p>
            <a:pPr>
              <a:buAutoNum type="alphaLcParenBoth"/>
            </a:pPr>
            <a:r>
              <a:rPr lang="en-US" sz="2000" dirty="0" smtClean="0"/>
              <a:t>Making paper</a:t>
            </a:r>
          </a:p>
          <a:p>
            <a:pPr>
              <a:buAutoNum type="alphaLcParenBoth"/>
            </a:pPr>
            <a:r>
              <a:rPr lang="en-US" sz="2000" dirty="0" smtClean="0"/>
              <a:t>Making tea</a:t>
            </a:r>
          </a:p>
          <a:p>
            <a:pPr>
              <a:buAutoNum type="alphaLcParenBoth"/>
            </a:pPr>
            <a:r>
              <a:rPr lang="en-US" sz="2000" dirty="0" smtClean="0"/>
              <a:t>Preventing Alzheimer’s Disease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4114800"/>
            <a:ext cx="5486400" cy="1985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What is the conservation status of this species?</a:t>
            </a:r>
            <a:endParaRPr lang="en-US" sz="2000" dirty="0" smtClean="0"/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Extinct in the Wild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Endangered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Not concerned/Least concern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Conservation dependent/Near threatened</a:t>
            </a:r>
          </a:p>
          <a:p>
            <a:pPr>
              <a:buFont typeface="Arial" pitchFamily="34" charset="0"/>
              <a:buAutoNum type="alphaLcParenBoth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04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8.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3" name="Picture 2" descr="C:\Users\Px45zn\Desktop\pode3_006_l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814"/>
            <a:ext cx="8191501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x45zn\Desktop\01188-elevation-1280x1024-800x6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576" cy="6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88" y="1371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Disclaimer/Notice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10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test is based on the 2004-2005 rules. The creator of this test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responsible for anything that happens due to not understanding that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rules may change significantly for the 2011-2012 Science Olympiad season.</a:t>
            </a:r>
          </a:p>
          <a:p>
            <a:pPr marL="0" indent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slide is 10 seconds.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" y="0"/>
            <a:ext cx="91298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4400"/>
            <a:ext cx="9149576" cy="114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629092"/>
            <a:ext cx="4343400" cy="1961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A. Where is this plant found?</a:t>
            </a:r>
          </a:p>
          <a:p>
            <a:pPr>
              <a:buAutoNum type="alphaLcParenBoth"/>
            </a:pPr>
            <a:r>
              <a:rPr lang="en-US" sz="2000" dirty="0" smtClean="0"/>
              <a:t>Hudson Bay</a:t>
            </a:r>
          </a:p>
          <a:p>
            <a:pPr>
              <a:buAutoNum type="alphaLcParenBoth"/>
            </a:pPr>
            <a:r>
              <a:rPr lang="en-US" sz="2000" dirty="0" smtClean="0"/>
              <a:t>East Coast</a:t>
            </a:r>
          </a:p>
          <a:p>
            <a:pPr>
              <a:buAutoNum type="alphaLcParenBoth"/>
            </a:pPr>
            <a:r>
              <a:rPr lang="en-US" sz="2000" dirty="0" smtClean="0"/>
              <a:t>Central USA</a:t>
            </a:r>
          </a:p>
          <a:p>
            <a:pPr>
              <a:buAutoNum type="alphaLcParenBoth"/>
            </a:pPr>
            <a:r>
              <a:rPr lang="en-US" sz="2000" dirty="0" smtClean="0"/>
              <a:t>Northwest USA and Canada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4263018"/>
            <a:ext cx="7162800" cy="1985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What problems/disadvantages are there about this tree?</a:t>
            </a:r>
            <a:endParaRPr lang="en-US" sz="2000" dirty="0" smtClean="0"/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They can be seriously damaged by wood-boring insects.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They do not provide good shade.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Its wood is difficult to cut, split, or bend due to its hardness.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It grows at a very slow rate.</a:t>
            </a:r>
          </a:p>
          <a:p>
            <a:pPr>
              <a:buFont typeface="Arial" pitchFamily="34" charset="0"/>
              <a:buAutoNum type="alphaLcParenBoth"/>
            </a:pPr>
            <a:endParaRPr lang="en-US" sz="2000" dirty="0" smtClean="0"/>
          </a:p>
        </p:txBody>
      </p:sp>
      <p:pic>
        <p:nvPicPr>
          <p:cNvPr id="2" name="Picture 2" descr="C:\Users\Px45zn\Desktop\pode3_024_l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33"/>
            <a:ext cx="2736111" cy="41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9.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3074" name="Picture 2" descr="C:\Users\Px45zn\Desktop\butternut_7202-3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66553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05000" y="552892"/>
            <a:ext cx="5791200" cy="2037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A. What type of fruit does this plant have?</a:t>
            </a:r>
          </a:p>
          <a:p>
            <a:pPr>
              <a:buAutoNum type="alphaLcParenBoth"/>
            </a:pPr>
            <a:r>
              <a:rPr lang="en-US" sz="2000" dirty="0" smtClean="0"/>
              <a:t>An apple-sized purple fruit that tastes bitter.</a:t>
            </a:r>
          </a:p>
          <a:p>
            <a:pPr>
              <a:buAutoNum type="alphaLcParenBoth"/>
            </a:pPr>
            <a:r>
              <a:rPr lang="en-US" sz="2000" dirty="0" smtClean="0"/>
              <a:t>This plant has no fruit.</a:t>
            </a:r>
          </a:p>
          <a:p>
            <a:pPr>
              <a:buAutoNum type="alphaLcParenBoth"/>
            </a:pPr>
            <a:r>
              <a:rPr lang="en-US" sz="2000" dirty="0" smtClean="0"/>
              <a:t>An oblong husk with a sweet meat inside.</a:t>
            </a:r>
          </a:p>
          <a:p>
            <a:pPr>
              <a:buAutoNum type="alphaLcParenBoth"/>
            </a:pPr>
            <a:r>
              <a:rPr lang="en-US" sz="2000" dirty="0" smtClean="0"/>
              <a:t>A grape-sized yellow-brown fruit.</a:t>
            </a:r>
          </a:p>
        </p:txBody>
      </p:sp>
      <p:pic>
        <p:nvPicPr>
          <p:cNvPr id="4098" name="Picture 2" descr="C:\Users\Px45zn\Desktop\jcinereatw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027"/>
            <a:ext cx="1219200" cy="62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3581400"/>
            <a:ext cx="5791200" cy="203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Which description of this plant’s leaf fits the best?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Needles 2-5 inches long.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Un-toothed circular leaf.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A long egg-shaped green/yellow leaf.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A toothed lance-shaped leaf.</a:t>
            </a:r>
          </a:p>
        </p:txBody>
      </p:sp>
    </p:spTree>
    <p:extLst>
      <p:ext uri="{BB962C8B-B14F-4D97-AF65-F5344CB8AC3E}">
        <p14:creationId xmlns:p14="http://schemas.microsoft.com/office/powerpoint/2010/main" val="24052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7912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10.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1026" name="Picture 2" descr="C:\Users\Px45zn\Desktop\Aalnifolia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00600" cy="47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1008000"/>
            <a:ext cx="5334000" cy="203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A. Where is this plant most likely to be found?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British Columbia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New York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Georgia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Belize</a:t>
            </a:r>
          </a:p>
        </p:txBody>
      </p:sp>
      <p:pic>
        <p:nvPicPr>
          <p:cNvPr id="6" name="Picture 2" descr="C:\Users\Px45zn\Desktop\Aalnifolia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1499"/>
            <a:ext cx="2814662" cy="27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01972" y="4004932"/>
            <a:ext cx="5791200" cy="193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Why are the fruits of this plant eaten by animals?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They are rich in copper and iron.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They are low in cholesterol.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They provide nectar.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They are the only thing that the animals can find.</a:t>
            </a:r>
          </a:p>
        </p:txBody>
      </p:sp>
    </p:spTree>
    <p:extLst>
      <p:ext uri="{BB962C8B-B14F-4D97-AF65-F5344CB8AC3E}">
        <p14:creationId xmlns:p14="http://schemas.microsoft.com/office/powerpoint/2010/main" val="37579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11.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1027" name="Picture 3" descr="C:\Users\Px45zn\Desktop\EasternRedCe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799"/>
            <a:ext cx="3733800" cy="56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14400"/>
            <a:ext cx="4648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A. What is this plant’s primary habitat?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Near the coastline of an ocean or lake.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Dry or rocky areas, open woods, or fields.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Temperate rainforests in the northwest.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Swampy and marshy areas in northern USA and Canada.</a:t>
            </a:r>
          </a:p>
        </p:txBody>
      </p:sp>
      <p:pic>
        <p:nvPicPr>
          <p:cNvPr id="7" name="Picture 3" descr="C:\Users\Px45zn\Desktop\EasternRedCe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96" y="762000"/>
            <a:ext cx="348784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3810000"/>
            <a:ext cx="3299637" cy="201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What type of tree is this?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Pine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Juniper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Walnut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Magnolia</a:t>
            </a:r>
          </a:p>
        </p:txBody>
      </p:sp>
    </p:spTree>
    <p:extLst>
      <p:ext uri="{BB962C8B-B14F-4D97-AF65-F5344CB8AC3E}">
        <p14:creationId xmlns:p14="http://schemas.microsoft.com/office/powerpoint/2010/main" val="672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12. </a:t>
            </a:r>
            <a:r>
              <a:rPr lang="en-US" sz="4000" dirty="0" smtClean="0"/>
              <a:t>Identify this tree.</a:t>
            </a:r>
            <a:endParaRPr lang="en-US" sz="4000" dirty="0"/>
          </a:p>
        </p:txBody>
      </p:sp>
      <p:pic>
        <p:nvPicPr>
          <p:cNvPr id="1026" name="Picture 2" descr="C:\Users\Px45zn\Desktop\anegundolea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1"/>
            <a:ext cx="359516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x45zn\Desktop\acne2_004_lv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581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478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A. </a:t>
            </a:r>
            <a:r>
              <a:rPr lang="en-US" sz="2000" b="1" dirty="0" smtClean="0"/>
              <a:t>Where is this plant mainly found?</a:t>
            </a:r>
            <a:endParaRPr lang="en-US" sz="2000" b="1" dirty="0" smtClean="0"/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Coniferous forests.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Stream banks and floodplains.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Sandy or rocky desert areas.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Cold and dry tundra/taiga areas.</a:t>
            </a:r>
            <a:endParaRPr lang="en-US" sz="2000" dirty="0" smtClean="0"/>
          </a:p>
        </p:txBody>
      </p:sp>
      <p:pic>
        <p:nvPicPr>
          <p:cNvPr id="5" name="Picture 3" descr="C:\Users\Px45zn\Desktop\acne2_004_l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99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114800"/>
            <a:ext cx="292927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</a:t>
            </a:r>
            <a:r>
              <a:rPr lang="en-US" sz="2000" b="1" dirty="0" smtClean="0"/>
              <a:t>Name the bug that is attracted by this tree.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83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58456" y="685800"/>
            <a:ext cx="7772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13. </a:t>
            </a:r>
            <a:r>
              <a:rPr lang="en-US" sz="2000" b="1" dirty="0" smtClean="0"/>
              <a:t>What feature in a plant cell is not normally found in an animal cell?</a:t>
            </a:r>
            <a:endParaRPr lang="en-US" sz="2000" b="1" dirty="0" smtClean="0"/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Nucleus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Deoxyribonucleic acid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Mitochondrion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Cell Wall</a:t>
            </a: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7823" y="3429000"/>
            <a:ext cx="7772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14. </a:t>
            </a:r>
            <a:r>
              <a:rPr lang="en-US" sz="2000" b="1" dirty="0" smtClean="0"/>
              <a:t>What does photosynthesis mainly help create?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Light energy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Adenosine triphosphate (ATP)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Kinetic energy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Nutrients in the soil</a:t>
            </a:r>
          </a:p>
        </p:txBody>
      </p:sp>
    </p:spTree>
    <p:extLst>
      <p:ext uri="{BB962C8B-B14F-4D97-AF65-F5344CB8AC3E}">
        <p14:creationId xmlns:p14="http://schemas.microsoft.com/office/powerpoint/2010/main" val="16504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0000">
        <p:cut/>
      </p:transition>
    </mc:Choice>
    <mc:Fallback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x45zn\Desktop\01188-elevation-1280x1024-800x6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" y="1"/>
            <a:ext cx="9149576" cy="6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9988" y="1371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Read The Following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24" y="2743200"/>
            <a:ext cx="8229600" cy="3810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practice test is run automatically. Do not click while the presentation is in progress.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Use the corresponding answer sheet (scioly.org).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test is timed. For ID questions,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will have 1 minute to identify the tree and 1 minute and 45 seconds to answer questions.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For other questions, you will have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seconds to answer one question.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questions on this test are based on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2004 National Forestry Specimen List.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slide is 22 seconds.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" y="0"/>
            <a:ext cx="91298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4400"/>
            <a:ext cx="9149576" cy="114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2000">
        <p:cut/>
      </p:transition>
    </mc:Choice>
    <mc:Fallback xmlns="">
      <p:transition advClick="0" advTm="22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838200"/>
            <a:ext cx="6248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15. Which picture shows a plant with opposite leaves?</a:t>
            </a:r>
            <a:endParaRPr lang="en-US" sz="2000" b="1" dirty="0" smtClean="0"/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Left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Center</a:t>
            </a:r>
          </a:p>
          <a:p>
            <a:pPr>
              <a:buFont typeface="Arial" pitchFamily="34" charset="0"/>
              <a:buAutoNum type="alphaLcParenBoth"/>
            </a:pPr>
            <a:r>
              <a:rPr lang="en-US" sz="2000" dirty="0" smtClean="0"/>
              <a:t>Right</a:t>
            </a:r>
            <a:endParaRPr lang="en-US" sz="2000" dirty="0" smtClean="0"/>
          </a:p>
        </p:txBody>
      </p:sp>
      <p:pic>
        <p:nvPicPr>
          <p:cNvPr id="2050" name="Picture 2" descr="C:\Users\Px45zn\Desktop\ve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189162" cy="31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x45zn\Desktop\leav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57623"/>
            <a:ext cx="2756256" cy="31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x45zn\Desktop\tn_Whorled%20leaves%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55" y="2971800"/>
            <a:ext cx="2132364" cy="31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00">
        <p:cut/>
      </p:transition>
    </mc:Choice>
    <mc:Fallback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09600"/>
            <a:ext cx="7848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/>
              <a:t>This is the end of the Forestry practice test.</a:t>
            </a: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372" y="1219200"/>
            <a:ext cx="784682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You can check your answers on the answer key.</a:t>
            </a:r>
          </a:p>
        </p:txBody>
      </p:sp>
    </p:spTree>
    <p:extLst>
      <p:ext uri="{BB962C8B-B14F-4D97-AF65-F5344CB8AC3E}">
        <p14:creationId xmlns:p14="http://schemas.microsoft.com/office/powerpoint/2010/main" val="13000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00">
        <p:cut/>
      </p:transition>
    </mc:Choice>
    <mc:Fallback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x45zn\Desktop\01188-elevation-1280x1024-800x6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" y="1"/>
            <a:ext cx="9149576" cy="6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9988" y="1371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Read The Following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24" y="2438400"/>
            <a:ext cx="8229600" cy="4191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If you are able to answer the question quickly and prefer not to wait, you may change the slides before they change automatically.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test may be very time-consuming. Make sure you have at least 20-40 minutes to complete the test although it may not take the full time given to you.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There will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ID questions and then some basic questions about trees.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slide is 15 seconds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" y="0"/>
            <a:ext cx="91298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4400"/>
            <a:ext cx="9149576" cy="114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1. </a:t>
            </a:r>
            <a:r>
              <a:rPr lang="en-US" sz="4000" dirty="0" smtClean="0"/>
              <a:t>Identify this specimen.</a:t>
            </a:r>
            <a:endParaRPr lang="en-US" sz="4000" dirty="0"/>
          </a:p>
        </p:txBody>
      </p:sp>
      <p:pic>
        <p:nvPicPr>
          <p:cNvPr id="2050" name="Picture 2" descr="C:\Users\Px45zn\Desktop\Plambertfru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633133" y="-715121"/>
            <a:ext cx="3810000" cy="84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5562600" cy="2133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A. In which states would you most likely find this tree?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Minnesota and Wisconsin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Vermont and Maine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New Mexico and Arizona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California and Oregon</a:t>
            </a:r>
            <a:endParaRPr lang="en-US" sz="2000" dirty="0"/>
          </a:p>
        </p:txBody>
      </p:sp>
      <p:pic>
        <p:nvPicPr>
          <p:cNvPr id="3074" name="Picture 2" descr="C:\Users\Px45zn\Desktop\pila_009_sh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8" b="17450"/>
          <a:stretch/>
        </p:blipFill>
        <p:spPr bwMode="auto">
          <a:xfrm rot="16200000">
            <a:off x="4411410" y="2225767"/>
            <a:ext cx="6019799" cy="24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52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Which statement is true about this tree?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 is the tallest pine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 is the only broadleaf pine tree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 </a:t>
            </a:r>
            <a:r>
              <a:rPr lang="en-US" sz="2000" dirty="0" smtClean="0"/>
              <a:t>has no spreading branches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The tree’s seed itself is larger than the wing of the seed.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0208" y="6115050"/>
            <a:ext cx="23622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© Gary A Monroe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2. </a:t>
            </a:r>
            <a:r>
              <a:rPr lang="en-US" sz="4000" dirty="0" smtClean="0"/>
              <a:t>Identify this specimen.</a:t>
            </a:r>
            <a:endParaRPr lang="en-US" sz="4000" dirty="0"/>
          </a:p>
        </p:txBody>
      </p:sp>
      <p:pic>
        <p:nvPicPr>
          <p:cNvPr id="4098" name="Picture 2" descr="C:\Users\Px45zn\Desktop\aial_003_sh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 bwMode="auto">
          <a:xfrm>
            <a:off x="609600" y="1295400"/>
            <a:ext cx="81045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5962650"/>
            <a:ext cx="23622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© Patrick J. Alexander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556260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A. What is this tree commonly called?</a:t>
            </a:r>
            <a:endParaRPr lang="en-US" sz="2000" dirty="0" smtClean="0"/>
          </a:p>
          <a:p>
            <a:pPr marL="457200" indent="-457200">
              <a:buAutoNum type="alphaLcParenBoth"/>
            </a:pPr>
            <a:r>
              <a:rPr lang="en-US" sz="2000" dirty="0" smtClean="0"/>
              <a:t>Poison Sumac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Tree of Heaven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The Coffeetree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Cantaloupe Tree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52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B. Which statement is true about this tree?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 grows very slowly compared to other trees.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 can tolerate pollution better than most trees.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Its fruit looks similar to an apple.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000" dirty="0" smtClean="0"/>
              <a:t>Its crown gets wider near the top.</a:t>
            </a:r>
          </a:p>
          <a:p>
            <a:pPr marL="457200" indent="-457200">
              <a:buFont typeface="Arial" pitchFamily="34" charset="0"/>
              <a:buAutoNum type="alphaLcParenBoth"/>
            </a:pPr>
            <a:endParaRPr lang="en-US" sz="2000" dirty="0" smtClean="0"/>
          </a:p>
        </p:txBody>
      </p:sp>
      <p:pic>
        <p:nvPicPr>
          <p:cNvPr id="5122" name="Picture 2" descr="C:\Users\Px45zn\Desktop\aaltissima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78" y="626676"/>
            <a:ext cx="1817687" cy="5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5000">
        <p:cut/>
      </p:transition>
    </mc:Choice>
    <mc:Fallback xmlns="">
      <p:transition advClick="0" advTm="10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3. </a:t>
            </a:r>
            <a:r>
              <a:rPr lang="en-US" sz="4000" dirty="0" smtClean="0"/>
              <a:t>Identify this specimen.</a:t>
            </a:r>
            <a:endParaRPr lang="en-US" sz="4000" dirty="0"/>
          </a:p>
        </p:txBody>
      </p:sp>
      <p:pic>
        <p:nvPicPr>
          <p:cNvPr id="1026" name="Picture 2" descr="C:\Users\Px45zn\Desktop\Sambucus_canadensis_frui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81600" cy="50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>
        <p:cut/>
      </p:transition>
    </mc:Choice>
    <mc:Fallback xmlns=""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1103</Words>
  <Application>Microsoft Office PowerPoint</Application>
  <PresentationFormat>On-screen Show (4:3)</PresentationFormat>
  <Paragraphs>179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FORESTRY</vt:lpstr>
      <vt:lpstr>Disclaimer/Notice</vt:lpstr>
      <vt:lpstr>Please Read The Following</vt:lpstr>
      <vt:lpstr>Please Read The Following</vt:lpstr>
      <vt:lpstr>1. Identify this specimen.</vt:lpstr>
      <vt:lpstr>PowerPoint Presentation</vt:lpstr>
      <vt:lpstr>2. Identify this specimen.</vt:lpstr>
      <vt:lpstr>PowerPoint Presentation</vt:lpstr>
      <vt:lpstr>3. Identify this specimen.</vt:lpstr>
      <vt:lpstr>PowerPoint Presentation</vt:lpstr>
      <vt:lpstr>4. Identify this specimen.</vt:lpstr>
      <vt:lpstr>PowerPoint Presentation</vt:lpstr>
      <vt:lpstr>5. Identify this tree.</vt:lpstr>
      <vt:lpstr>PowerPoint Presentation</vt:lpstr>
      <vt:lpstr>6. Identify this tree.</vt:lpstr>
      <vt:lpstr>PowerPoint Presentation</vt:lpstr>
      <vt:lpstr>7. Identify this tree.</vt:lpstr>
      <vt:lpstr>PowerPoint Presentation</vt:lpstr>
      <vt:lpstr>8. Identify this tree.</vt:lpstr>
      <vt:lpstr>PowerPoint Presentation</vt:lpstr>
      <vt:lpstr>9. Identify this tree.</vt:lpstr>
      <vt:lpstr>PowerPoint Presentation</vt:lpstr>
      <vt:lpstr>10. Identify this tree.</vt:lpstr>
      <vt:lpstr>PowerPoint Presentation</vt:lpstr>
      <vt:lpstr>11. Identify this tree.</vt:lpstr>
      <vt:lpstr>PowerPoint Presentation</vt:lpstr>
      <vt:lpstr>12. Identify this tree.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Olympiad Forestry</dc:title>
  <dc:creator>Px45zn</dc:creator>
  <cp:lastModifiedBy>Px45zn</cp:lastModifiedBy>
  <cp:revision>299</cp:revision>
  <dcterms:created xsi:type="dcterms:W3CDTF">2011-07-12T22:39:37Z</dcterms:created>
  <dcterms:modified xsi:type="dcterms:W3CDTF">2011-08-17T01:24:14Z</dcterms:modified>
</cp:coreProperties>
</file>