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6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5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8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5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6199-4193-4F9D-9418-A58715260A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9563-1118-40EA-9EE7-5B0D3F38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shpondinfo.com/turtles/sliders.htm" TargetMode="External"/><Relationship Id="rId3" Type="http://schemas.openxmlformats.org/officeDocument/2006/relationships/hyperlink" Target="http://animaldiversity.org/accounts/Leptotyphlopidae/" TargetMode="External"/><Relationship Id="rId7" Type="http://schemas.openxmlformats.org/officeDocument/2006/relationships/hyperlink" Target="http://animaldiversity.org/accounts/Testudinidae/" TargetMode="External"/><Relationship Id="rId2" Type="http://schemas.openxmlformats.org/officeDocument/2006/relationships/hyperlink" Target="http://www.newworldencyclopedia.org/p/index.php?title=Alligatoridae&amp;oldid=906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ldiversity.org/accounts/Pseudacris_triseriata/" TargetMode="External"/><Relationship Id="rId11" Type="http://schemas.openxmlformats.org/officeDocument/2006/relationships/hyperlink" Target="https://www.britannica.com/animal/water-snake-reptile" TargetMode="External"/><Relationship Id="rId5" Type="http://schemas.openxmlformats.org/officeDocument/2006/relationships/hyperlink" Target="http://animaldiversity.org/accounts/Deirochelys_reticularia/" TargetMode="External"/><Relationship Id="rId10" Type="http://schemas.openxmlformats.org/officeDocument/2006/relationships/hyperlink" Target="https://www.britannica.com/animal/rattlesnake" TargetMode="External"/><Relationship Id="rId4" Type="http://schemas.openxmlformats.org/officeDocument/2006/relationships/hyperlink" Target="http://animaldiversity.org/accounts/Anolis_carolinensis/" TargetMode="External"/><Relationship Id="rId9" Type="http://schemas.openxmlformats.org/officeDocument/2006/relationships/hyperlink" Target="https://www.britannica.com/animal/ski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Herpetology Division </a:t>
            </a:r>
            <a:r>
              <a:rPr lang="en-US" dirty="0"/>
              <a:t>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Westinghouse Invitational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28. To which genus does this animal 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To which family does this animal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514350" indent="-514350">
              <a:buAutoNum type="arabicPeriod" startAt="30"/>
            </a:pPr>
            <a:r>
              <a:rPr lang="en-US" dirty="0" smtClean="0"/>
              <a:t>What continent does this genus </a:t>
            </a:r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ive on?</a:t>
            </a:r>
          </a:p>
          <a:p>
            <a:pPr marL="0" indent="0">
              <a:buNone/>
            </a:pPr>
            <a:r>
              <a:rPr lang="en-US" dirty="0" smtClean="0"/>
              <a:t>31.  What is one ecological contribution of the animals in this genus?</a:t>
            </a:r>
            <a:endParaRPr lang="en-US" dirty="0"/>
          </a:p>
        </p:txBody>
      </p:sp>
      <p:pic>
        <p:nvPicPr>
          <p:cNvPr id="8194" name="Picture 2" descr="Pseudacris triser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40" y="208370"/>
            <a:ext cx="5694589" cy="42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3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2"/>
            </a:pPr>
            <a:r>
              <a:rPr lang="en-US" dirty="0" smtClean="0"/>
              <a:t>To which family does this animal 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514350" indent="-514350">
              <a:buAutoNum type="arabicPeriod" startAt="33"/>
            </a:pPr>
            <a:r>
              <a:rPr lang="en-US" dirty="0" smtClean="0"/>
              <a:t>What do animals in this family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at?</a:t>
            </a:r>
          </a:p>
          <a:p>
            <a:pPr marL="514350" indent="-514350">
              <a:buAutoNum type="arabicPeriod" startAt="34"/>
            </a:pPr>
            <a:r>
              <a:rPr lang="en-US" dirty="0" smtClean="0"/>
              <a:t>True or False – Some members of this family have placentas as developed and complex as mammal placentas.</a:t>
            </a:r>
          </a:p>
          <a:p>
            <a:pPr marL="514350" indent="-514350">
              <a:buAutoNum type="arabicPeriod" startAt="34"/>
            </a:pPr>
            <a:r>
              <a:rPr lang="en-US" dirty="0" smtClean="0"/>
              <a:t>What is the name of the sensory organ located in the roof of the mouth in the males of this family?</a:t>
            </a:r>
          </a:p>
          <a:p>
            <a:pPr marL="514350" indent="-514350">
              <a:buAutoNum type="arabicPeriod" startAt="32"/>
            </a:pPr>
            <a:endParaRPr lang="en-US" dirty="0"/>
          </a:p>
        </p:txBody>
      </p:sp>
      <p:pic>
        <p:nvPicPr>
          <p:cNvPr id="9218" name="Picture 2" descr="Potential predators of the blue-tailed skink (Plestiodon skiltonianus) are attracted to its tail, which can be shed at wi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920021" cy="31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9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940"/>
            <a:ext cx="10515600" cy="4351338"/>
          </a:xfrm>
        </p:spPr>
        <p:txBody>
          <a:bodyPr/>
          <a:lstStyle/>
          <a:p>
            <a:pPr marL="514350" indent="-514350">
              <a:buAutoNum type="arabicPeriod" startAt="36"/>
            </a:pPr>
            <a:r>
              <a:rPr lang="en-US" dirty="0" smtClean="0"/>
              <a:t>To which family does this animal 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0" indent="0">
              <a:buNone/>
            </a:pPr>
            <a:r>
              <a:rPr lang="en-US" dirty="0" smtClean="0"/>
              <a:t>37. What is one adaptation this genus 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as for terrestrial life?</a:t>
            </a:r>
          </a:p>
          <a:p>
            <a:pPr marL="0" indent="0">
              <a:buNone/>
            </a:pPr>
            <a:r>
              <a:rPr lang="en-US" dirty="0" smtClean="0"/>
              <a:t>38. What do animals in this genus rely on in order to find food, find potential mates, and to find appropriate nesting places?</a:t>
            </a:r>
          </a:p>
          <a:p>
            <a:pPr marL="0" indent="0">
              <a:buNone/>
            </a:pPr>
            <a:r>
              <a:rPr lang="en-US" dirty="0" smtClean="0"/>
              <a:t>39.  What is the name of the top outer part of these organisms’ shell?</a:t>
            </a:r>
          </a:p>
        </p:txBody>
      </p:sp>
      <p:pic>
        <p:nvPicPr>
          <p:cNvPr id="10242" name="Picture 2" descr="Testudinid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5" y="254770"/>
            <a:ext cx="5437324" cy="30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7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40. To which genus does this animal 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0" indent="0">
              <a:buNone/>
            </a:pPr>
            <a:r>
              <a:rPr lang="en-US" dirty="0" smtClean="0"/>
              <a:t>41. To which family does this animal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0" indent="0">
              <a:buNone/>
            </a:pPr>
            <a:r>
              <a:rPr lang="en-US" dirty="0" smtClean="0"/>
              <a:t>42. What physical feature makes this 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enus distinctive and recognizable?</a:t>
            </a:r>
          </a:p>
          <a:p>
            <a:pPr marL="0" indent="0">
              <a:buNone/>
            </a:pPr>
            <a:r>
              <a:rPr lang="en-US" dirty="0" smtClean="0"/>
              <a:t>43. The venom in these animals are poisonous because it destroys what type of body tissue?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6" name="Picture 2" descr="Prairie rattlesnake (Crotalus viridi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89" y="365125"/>
            <a:ext cx="5238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1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44. Herpetology is the study of: </a:t>
            </a:r>
          </a:p>
          <a:p>
            <a:pPr marL="514350" indent="-514350">
              <a:buAutoNum type="alphaLcPeriod"/>
            </a:pPr>
            <a:r>
              <a:rPr lang="en-US" dirty="0" smtClean="0"/>
              <a:t>Amphibians </a:t>
            </a:r>
          </a:p>
          <a:p>
            <a:pPr marL="514350" indent="-514350">
              <a:buAutoNum type="alphaLcPeriod"/>
            </a:pPr>
            <a:r>
              <a:rPr lang="en-US" dirty="0" smtClean="0"/>
              <a:t>Reptiles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Amphibians, reptiles, and fish 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Amphibians and reptiles </a:t>
            </a:r>
          </a:p>
          <a:p>
            <a:pPr marL="0" indent="0">
              <a:buNone/>
            </a:pPr>
            <a:r>
              <a:rPr lang="en-US" dirty="0" smtClean="0"/>
              <a:t>45. Name two tools or pieces of equipment that herpetologists use to collect information about animals. </a:t>
            </a:r>
          </a:p>
          <a:p>
            <a:pPr marL="0" indent="0">
              <a:buNone/>
            </a:pPr>
            <a:r>
              <a:rPr lang="en-US" dirty="0" smtClean="0"/>
              <a:t>46. How would you accurately weigh (mass) a salamander or frog?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of the following, write down the letter of the hind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oot that matches each type of amphibian:</a:t>
            </a:r>
          </a:p>
          <a:p>
            <a:pPr marL="0" indent="0">
              <a:buNone/>
            </a:pPr>
            <a:r>
              <a:rPr lang="en-US" dirty="0" smtClean="0"/>
              <a:t>47. Toads</a:t>
            </a:r>
          </a:p>
          <a:p>
            <a:pPr marL="0" indent="0">
              <a:buNone/>
            </a:pPr>
            <a:r>
              <a:rPr lang="en-US" dirty="0" smtClean="0"/>
              <a:t>48. Tree Frogs</a:t>
            </a:r>
          </a:p>
          <a:p>
            <a:pPr marL="0" indent="0">
              <a:buNone/>
            </a:pPr>
            <a:r>
              <a:rPr lang="en-US" dirty="0" smtClean="0"/>
              <a:t>49. Spadefoot Toads</a:t>
            </a:r>
          </a:p>
          <a:p>
            <a:pPr marL="0" indent="0">
              <a:buNone/>
            </a:pPr>
            <a:r>
              <a:rPr lang="en-US" dirty="0" smtClean="0"/>
              <a:t>50. True Frogs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Amphibs ID - 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830" y="100251"/>
            <a:ext cx="1728334" cy="65596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Photo 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045029"/>
            <a:ext cx="11639005" cy="5682341"/>
          </a:xfrm>
        </p:spPr>
        <p:txBody>
          <a:bodyPr>
            <a:normAutofit fontScale="47500" lnSpcReduction="20000"/>
          </a:bodyPr>
          <a:lstStyle/>
          <a:p>
            <a:r>
              <a:rPr lang="en-US" sz="3600" i="1" dirty="0" err="1"/>
              <a:t>Alligatoridae</a:t>
            </a:r>
            <a:r>
              <a:rPr lang="en-US" sz="3600" dirty="0"/>
              <a:t>. </a:t>
            </a:r>
            <a:r>
              <a:rPr lang="en-US" sz="3600" dirty="0" smtClean="0"/>
              <a:t>(1/19/09).</a:t>
            </a:r>
            <a:r>
              <a:rPr lang="en-US" sz="3600" dirty="0"/>
              <a:t> New World </a:t>
            </a:r>
            <a:r>
              <a:rPr lang="en-US" sz="3600" dirty="0" smtClean="0"/>
              <a:t>Encyclopedia. Accessed </a:t>
            </a:r>
            <a:r>
              <a:rPr lang="en-US" sz="3600" dirty="0"/>
              <a:t>January 25, </a:t>
            </a:r>
            <a:r>
              <a:rPr lang="en-US" sz="3600" dirty="0" smtClean="0"/>
              <a:t>2018 at </a:t>
            </a: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</a:t>
            </a:r>
            <a:r>
              <a:rPr lang="en-US" sz="3600" dirty="0" smtClean="0">
                <a:hlinkClick r:id="rId2"/>
              </a:rPr>
              <a:t>www.newworldencyclopedia.org/p/index.php?title=Alligatoridae&amp;oldid=906004</a:t>
            </a:r>
            <a:endParaRPr lang="en-US" sz="3600" dirty="0" smtClean="0"/>
          </a:p>
          <a:p>
            <a:r>
              <a:rPr lang="en-US" sz="3600" dirty="0" err="1" smtClean="0"/>
              <a:t>Ast</a:t>
            </a:r>
            <a:r>
              <a:rPr lang="en-US" sz="3600" dirty="0" smtClean="0"/>
              <a:t>, J.C. (2003).  “</a:t>
            </a:r>
            <a:r>
              <a:rPr lang="en-US" sz="3600" dirty="0" err="1" smtClean="0"/>
              <a:t>Leptotyphlopidae</a:t>
            </a:r>
            <a:r>
              <a:rPr lang="en-US" sz="3600" dirty="0" smtClean="0"/>
              <a:t>." Animal </a:t>
            </a:r>
            <a:r>
              <a:rPr lang="en-US" sz="3600" dirty="0"/>
              <a:t>Diversity Web. Accessed January 24, 2018 at </a:t>
            </a:r>
            <a:r>
              <a:rPr lang="en-US" sz="3600" dirty="0">
                <a:hlinkClick r:id="rId3"/>
              </a:rPr>
              <a:t>http://animaldiversity.org/accounts/Leptotyphlopidae</a:t>
            </a:r>
            <a:r>
              <a:rPr lang="en-US" sz="3600" dirty="0" smtClean="0">
                <a:hlinkClick r:id="rId3"/>
              </a:rPr>
              <a:t>/</a:t>
            </a:r>
            <a:endParaRPr lang="en-US" sz="3600" dirty="0" smtClean="0"/>
          </a:p>
          <a:p>
            <a:r>
              <a:rPr lang="en-US" sz="3600" dirty="0"/>
              <a:t>Crawford, C. </a:t>
            </a:r>
            <a:r>
              <a:rPr lang="en-US" sz="3600" dirty="0" smtClean="0"/>
              <a:t>(2011). </a:t>
            </a:r>
            <a:r>
              <a:rPr lang="en-US" sz="3600" dirty="0"/>
              <a:t>"</a:t>
            </a:r>
            <a:r>
              <a:rPr lang="en-US" sz="3600" dirty="0" err="1"/>
              <a:t>Anolis</a:t>
            </a:r>
            <a:r>
              <a:rPr lang="en-US" sz="3600" dirty="0"/>
              <a:t> </a:t>
            </a:r>
            <a:r>
              <a:rPr lang="en-US" sz="3600" dirty="0" err="1" smtClean="0"/>
              <a:t>carolinensis</a:t>
            </a:r>
            <a:r>
              <a:rPr lang="en-US" sz="3600" dirty="0"/>
              <a:t>.</a:t>
            </a:r>
            <a:r>
              <a:rPr lang="en-US" sz="3600" dirty="0" smtClean="0"/>
              <a:t>“  Animal </a:t>
            </a:r>
            <a:r>
              <a:rPr lang="en-US" sz="3600" dirty="0"/>
              <a:t>Diversity Web. Accessed January 24, 2018 at </a:t>
            </a:r>
            <a:r>
              <a:rPr lang="en-US" sz="3600" dirty="0">
                <a:hlinkClick r:id="rId4"/>
              </a:rPr>
              <a:t>http://animaldiversity.org/accounts/Anolis_carolinensis</a:t>
            </a:r>
            <a:r>
              <a:rPr lang="en-US" sz="3600" dirty="0" smtClean="0">
                <a:hlinkClick r:id="rId4"/>
              </a:rPr>
              <a:t>/</a:t>
            </a:r>
            <a:endParaRPr lang="en-US" sz="3600" dirty="0" smtClean="0"/>
          </a:p>
          <a:p>
            <a:r>
              <a:rPr lang="en-US" sz="3600" dirty="0" smtClean="0"/>
              <a:t>Dewey</a:t>
            </a:r>
            <a:r>
              <a:rPr lang="en-US" sz="3600" dirty="0"/>
              <a:t>, T. </a:t>
            </a:r>
            <a:r>
              <a:rPr lang="en-US" sz="3600" dirty="0" smtClean="0"/>
              <a:t>(2006). </a:t>
            </a:r>
            <a:r>
              <a:rPr lang="en-US" sz="3600" dirty="0"/>
              <a:t>"</a:t>
            </a:r>
            <a:r>
              <a:rPr lang="en-US" sz="3600" dirty="0" err="1"/>
              <a:t>Deirochelys</a:t>
            </a:r>
            <a:r>
              <a:rPr lang="en-US" sz="3600" dirty="0"/>
              <a:t> </a:t>
            </a:r>
            <a:r>
              <a:rPr lang="en-US" sz="3600" dirty="0" err="1" smtClean="0"/>
              <a:t>reticularia</a:t>
            </a:r>
            <a:r>
              <a:rPr lang="en-US" sz="3600" dirty="0" smtClean="0"/>
              <a:t>.“  Animal </a:t>
            </a:r>
            <a:r>
              <a:rPr lang="en-US" sz="3600" dirty="0"/>
              <a:t>Diversity Web. Accessed January 25, 2018 at </a:t>
            </a:r>
            <a:r>
              <a:rPr lang="en-US" sz="3600" dirty="0">
                <a:hlinkClick r:id="rId5"/>
              </a:rPr>
              <a:t>http://animaldiversity.org/accounts/Deirochelys_reticularia</a:t>
            </a:r>
            <a:r>
              <a:rPr lang="en-US" sz="3600" dirty="0" smtClean="0">
                <a:hlinkClick r:id="rId5"/>
              </a:rPr>
              <a:t>/</a:t>
            </a:r>
            <a:endParaRPr lang="en-US" sz="3600" dirty="0" smtClean="0"/>
          </a:p>
          <a:p>
            <a:r>
              <a:rPr lang="en-US" sz="3600" dirty="0" err="1" smtClean="0"/>
              <a:t>Lancour</a:t>
            </a:r>
            <a:r>
              <a:rPr lang="en-US" sz="3600" dirty="0" smtClean="0"/>
              <a:t>, K. (2018). “2018 Herpetology B/C.”  Science Olympiad.</a:t>
            </a:r>
            <a:endParaRPr lang="en-US" sz="3600" dirty="0" smtClean="0"/>
          </a:p>
          <a:p>
            <a:r>
              <a:rPr lang="en-US" sz="3600" dirty="0" smtClean="0"/>
              <a:t>Landry, K. (2018). "</a:t>
            </a:r>
            <a:r>
              <a:rPr lang="en-US" sz="3600" dirty="0" err="1" smtClean="0"/>
              <a:t>Pseudacris</a:t>
            </a:r>
            <a:r>
              <a:rPr lang="en-US" sz="3600" dirty="0" smtClean="0"/>
              <a:t> </a:t>
            </a:r>
            <a:r>
              <a:rPr lang="en-US" sz="3600" dirty="0" err="1" smtClean="0"/>
              <a:t>triseriata</a:t>
            </a:r>
            <a:r>
              <a:rPr lang="en-US" sz="3600" dirty="0" smtClean="0"/>
              <a:t>.“ Animal Diversity Web. </a:t>
            </a:r>
            <a:r>
              <a:rPr lang="en-US" sz="3600" dirty="0" smtClean="0"/>
              <a:t>Accessed </a:t>
            </a:r>
            <a:r>
              <a:rPr lang="en-US" sz="3600" dirty="0" smtClean="0"/>
              <a:t>January 25, 2018 at </a:t>
            </a:r>
            <a:r>
              <a:rPr lang="en-US" sz="3600" dirty="0" smtClean="0">
                <a:hlinkClick r:id="rId6"/>
              </a:rPr>
              <a:t>http://animaldiversity.org/accounts/Pseudacris_triseriata/</a:t>
            </a:r>
            <a:endParaRPr lang="en-US" sz="3600" dirty="0" smtClean="0"/>
          </a:p>
          <a:p>
            <a:r>
              <a:rPr lang="en-US" sz="3600" dirty="0" smtClean="0"/>
              <a:t>Larson</a:t>
            </a:r>
            <a:r>
              <a:rPr lang="en-US" sz="3600" dirty="0"/>
              <a:t>, </a:t>
            </a:r>
            <a:r>
              <a:rPr lang="en-US" sz="3600" dirty="0" smtClean="0"/>
              <a:t>A., Wake, D., </a:t>
            </a:r>
            <a:r>
              <a:rPr lang="en-US" sz="3600" dirty="0"/>
              <a:t>and </a:t>
            </a:r>
            <a:r>
              <a:rPr lang="en-US" sz="3600" dirty="0" smtClean="0"/>
              <a:t>Devitt, T. (2007). “</a:t>
            </a:r>
            <a:r>
              <a:rPr lang="en-US" sz="3600" dirty="0" err="1" smtClean="0"/>
              <a:t>Salamandridae</a:t>
            </a:r>
            <a:r>
              <a:rPr lang="en-US" sz="3600" dirty="0" smtClean="0"/>
              <a:t>- Newts </a:t>
            </a:r>
            <a:r>
              <a:rPr lang="en-US" sz="3600" dirty="0"/>
              <a:t>and </a:t>
            </a:r>
            <a:r>
              <a:rPr lang="en-US" sz="3600" dirty="0" smtClean="0"/>
              <a:t>‘True Salamanders.’” Tree of Life Web Project.  Accessed January 24, 2018 at </a:t>
            </a:r>
            <a:r>
              <a:rPr lang="en-US" sz="3600" dirty="0"/>
              <a:t> </a:t>
            </a:r>
            <a:r>
              <a:rPr lang="en-US" sz="3600" i="1" dirty="0"/>
              <a:t>http://tolweb.org/Salamandridae/15445/2007.01.24in</a:t>
            </a:r>
            <a:r>
              <a:rPr lang="en-US" sz="3600" dirty="0"/>
              <a:t> </a:t>
            </a:r>
            <a:endParaRPr lang="en-US" sz="3600" dirty="0" smtClean="0"/>
          </a:p>
          <a:p>
            <a:r>
              <a:rPr lang="en-US" sz="3600" dirty="0" err="1"/>
              <a:t>Pecor</a:t>
            </a:r>
            <a:r>
              <a:rPr lang="en-US" sz="3600" dirty="0"/>
              <a:t>, K. </a:t>
            </a:r>
            <a:r>
              <a:rPr lang="en-US" sz="3600" dirty="0" smtClean="0"/>
              <a:t>(2003). </a:t>
            </a:r>
            <a:r>
              <a:rPr lang="en-US" sz="3600" dirty="0"/>
              <a:t>"</a:t>
            </a:r>
            <a:r>
              <a:rPr lang="en-US" sz="3600" dirty="0" err="1" smtClean="0"/>
              <a:t>Testudinidae</a:t>
            </a:r>
            <a:r>
              <a:rPr lang="en-US" sz="3600" dirty="0" smtClean="0"/>
              <a:t>." Animal </a:t>
            </a:r>
            <a:r>
              <a:rPr lang="en-US" sz="3600" dirty="0"/>
              <a:t>Diversity Web. Accessed January 25, 2018 at </a:t>
            </a:r>
            <a:r>
              <a:rPr lang="en-US" sz="3600" dirty="0">
                <a:hlinkClick r:id="rId7"/>
              </a:rPr>
              <a:t>http://animaldiversity.org/accounts/Testudinidae</a:t>
            </a:r>
            <a:r>
              <a:rPr lang="en-US" sz="3600" dirty="0" smtClean="0">
                <a:hlinkClick r:id="rId7"/>
              </a:rPr>
              <a:t>/</a:t>
            </a:r>
            <a:endParaRPr lang="en-US" sz="3600" dirty="0" smtClean="0"/>
          </a:p>
          <a:p>
            <a:r>
              <a:rPr lang="en-US" sz="3600" dirty="0" err="1" smtClean="0"/>
              <a:t>Rhudy</a:t>
            </a:r>
            <a:r>
              <a:rPr lang="en-US" sz="3600" dirty="0"/>
              <a:t>, </a:t>
            </a:r>
            <a:r>
              <a:rPr lang="en-US" sz="3600" dirty="0" smtClean="0"/>
              <a:t>R.  (1/21/12). "Sliders.“  Accessed January 24, 2018 </a:t>
            </a:r>
            <a:r>
              <a:rPr lang="en-US" sz="3600" dirty="0"/>
              <a:t>at </a:t>
            </a:r>
            <a:r>
              <a:rPr lang="en-US" sz="3600" dirty="0">
                <a:hlinkClick r:id="rId8"/>
              </a:rPr>
              <a:t>http://</a:t>
            </a:r>
            <a:r>
              <a:rPr lang="en-US" sz="3600" dirty="0" smtClean="0">
                <a:hlinkClick r:id="rId8"/>
              </a:rPr>
              <a:t>www.fishpondinfo.com/turtles/sliders.htm</a:t>
            </a:r>
            <a:endParaRPr lang="en-US" sz="3600" dirty="0" smtClean="0"/>
          </a:p>
          <a:p>
            <a:r>
              <a:rPr lang="en-US" sz="3600" dirty="0" err="1" smtClean="0"/>
              <a:t>Vitt</a:t>
            </a:r>
            <a:r>
              <a:rPr lang="en-US" sz="3600" dirty="0" smtClean="0"/>
              <a:t>, L. (1/10/18)  “Skink.” Encyclopedia Britannica. Accessed January 25, 2018 at </a:t>
            </a:r>
            <a:r>
              <a:rPr lang="en-US" sz="3600" dirty="0" smtClean="0">
                <a:hlinkClick r:id="rId9"/>
              </a:rPr>
              <a:t>https://www.britannica.com/animal/skink</a:t>
            </a:r>
            <a:endParaRPr lang="en-US" sz="3600" dirty="0" smtClean="0"/>
          </a:p>
          <a:p>
            <a:r>
              <a:rPr lang="en-US" sz="3600" dirty="0" smtClean="0"/>
              <a:t>Wallach, V. (10/24/17).  “Rattlesnake.”  Encyclopedia Britannica. Accessed January 25, 2018 at </a:t>
            </a:r>
            <a:r>
              <a:rPr lang="en-US" sz="3600" dirty="0">
                <a:hlinkClick r:id="rId10"/>
              </a:rPr>
              <a:t>https://www.britannica.com/animal/rattlesnake</a:t>
            </a:r>
            <a:endParaRPr lang="en-US" sz="3600" dirty="0" smtClean="0"/>
          </a:p>
          <a:p>
            <a:r>
              <a:rPr lang="en-US" sz="3600" dirty="0" smtClean="0"/>
              <a:t>Wallach, V. (4/17/17).  “Water Snake.”  Encyclopedia Britannica. Accessed January 25, 2018 at </a:t>
            </a:r>
            <a:r>
              <a:rPr lang="en-US" sz="3600" dirty="0" smtClean="0">
                <a:hlinkClick r:id="rId11"/>
              </a:rPr>
              <a:t>https://www.britannica.com/animal/water-snake-reptile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will have 3 and ½ minutes at each station.</a:t>
            </a:r>
          </a:p>
          <a:p>
            <a:r>
              <a:rPr lang="en-US" dirty="0" smtClean="0"/>
              <a:t>After each team has visited each station, any team may revisit any station for the remaining 4 minutes of time.</a:t>
            </a:r>
          </a:p>
          <a:p>
            <a:r>
              <a:rPr lang="en-US" dirty="0" smtClean="0"/>
              <a:t>Tie Breaker #1 – Column #1 from Answer Sheet Score</a:t>
            </a:r>
          </a:p>
          <a:p>
            <a:r>
              <a:rPr lang="en-US" dirty="0" smtClean="0"/>
              <a:t>Tie Breaker #2 – Column #2 </a:t>
            </a:r>
            <a:r>
              <a:rPr lang="en-US" dirty="0"/>
              <a:t>from Answer Sheet </a:t>
            </a:r>
            <a:r>
              <a:rPr lang="en-US" dirty="0" smtClean="0"/>
              <a:t>Score</a:t>
            </a:r>
          </a:p>
          <a:p>
            <a:r>
              <a:rPr lang="en-US" dirty="0" smtClean="0"/>
              <a:t>Tie Breaker #3 – Column #3 </a:t>
            </a:r>
            <a:r>
              <a:rPr lang="en-US" dirty="0"/>
              <a:t>from Answer Sheet Score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0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50814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To which genus does this animal 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0" indent="0">
              <a:buNone/>
            </a:pPr>
            <a:r>
              <a:rPr lang="en-US" dirty="0" smtClean="0"/>
              <a:t>2. To which family does this animal </a:t>
            </a:r>
          </a:p>
          <a:p>
            <a:pPr marL="0" indent="0">
              <a:buNone/>
            </a:pPr>
            <a:r>
              <a:rPr lang="en-US" dirty="0" smtClean="0"/>
              <a:t>belong ?</a:t>
            </a:r>
          </a:p>
          <a:p>
            <a:pPr marL="0" indent="0">
              <a:buNone/>
            </a:pPr>
            <a:r>
              <a:rPr lang="en-US" dirty="0" smtClean="0"/>
              <a:t>3. What is the commercial</a:t>
            </a:r>
          </a:p>
          <a:p>
            <a:pPr marL="0" indent="0">
              <a:buNone/>
            </a:pPr>
            <a:r>
              <a:rPr lang="en-US" dirty="0" smtClean="0"/>
              <a:t>use of the animals in this genus?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This genus of animals are:</a:t>
            </a:r>
          </a:p>
          <a:p>
            <a:pPr marL="514350" indent="-514350">
              <a:buAutoNum type="alphaLcPeriod"/>
            </a:pPr>
            <a:r>
              <a:rPr lang="en-US" dirty="0" smtClean="0"/>
              <a:t>Herbivores</a:t>
            </a:r>
          </a:p>
          <a:p>
            <a:pPr marL="514350" indent="-514350">
              <a:buAutoNum type="alphaLcPeriod"/>
            </a:pPr>
            <a:r>
              <a:rPr lang="en-US" dirty="0" smtClean="0"/>
              <a:t>Omnivores</a:t>
            </a:r>
          </a:p>
          <a:p>
            <a:pPr marL="514350" indent="-514350">
              <a:buAutoNum type="alphaLcPeriod"/>
            </a:pPr>
            <a:r>
              <a:rPr lang="en-US" dirty="0" smtClean="0"/>
              <a:t>Carnivores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1026" name="Picture 2" descr="http://www.fishpondinfo.com/photos/reptiles/res/chuc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21832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To which family does this animal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0" indent="0">
              <a:buNone/>
            </a:pPr>
            <a:r>
              <a:rPr lang="en-US" dirty="0" smtClean="0"/>
              <a:t>6. In which type of climate is this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amily of animals found?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What is unique about the 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yes of this animal family?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Why do owls let some of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hese animals live in their nests?</a:t>
            </a:r>
          </a:p>
        </p:txBody>
      </p:sp>
      <p:pic>
        <p:nvPicPr>
          <p:cNvPr id="2050" name="Picture 2" descr="Leptotyphlopid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3" y="365125"/>
            <a:ext cx="6096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</a:t>
            </a:r>
            <a:r>
              <a:rPr lang="en-US" dirty="0" smtClean="0"/>
              <a:t>. To which genus does this animal belong?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What is the name of the cells that cause</a:t>
            </a:r>
          </a:p>
          <a:p>
            <a:pPr marL="0" indent="0">
              <a:buNone/>
            </a:pPr>
            <a:r>
              <a:rPr lang="en-US" dirty="0" smtClean="0"/>
              <a:t>a color difference in this genus of animals?</a:t>
            </a:r>
          </a:p>
          <a:p>
            <a:pPr marL="514350" indent="-514350">
              <a:buAutoNum type="arabicPeriod" startAt="11"/>
            </a:pPr>
            <a:r>
              <a:rPr lang="en-US" dirty="0" smtClean="0"/>
              <a:t>True or False – The animals in this genus</a:t>
            </a:r>
          </a:p>
          <a:p>
            <a:pPr marL="0" indent="0">
              <a:buNone/>
            </a:pPr>
            <a:r>
              <a:rPr lang="en-US" dirty="0" smtClean="0"/>
              <a:t>have a higher reproduction rate during 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armer months.</a:t>
            </a:r>
          </a:p>
        </p:txBody>
      </p:sp>
      <p:pic>
        <p:nvPicPr>
          <p:cNvPr id="3076" name="Picture 4" descr="Anolis carolin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81" y="496388"/>
            <a:ext cx="4649855" cy="52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7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2"/>
            </a:pPr>
            <a:r>
              <a:rPr lang="en-US" dirty="0" smtClean="0"/>
              <a:t>To which family does this belong?</a:t>
            </a:r>
          </a:p>
          <a:p>
            <a:pPr marL="514350" indent="-514350">
              <a:buAutoNum type="arabicPeriod" startAt="12"/>
            </a:pPr>
            <a:r>
              <a:rPr lang="en-US" dirty="0" smtClean="0"/>
              <a:t>What three continents does this 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amily live on?</a:t>
            </a:r>
          </a:p>
          <a:p>
            <a:pPr marL="0" indent="0">
              <a:buNone/>
            </a:pPr>
            <a:r>
              <a:rPr lang="en-US" dirty="0" smtClean="0"/>
              <a:t>14. What is the defense mechanism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f these animals?</a:t>
            </a:r>
          </a:p>
          <a:p>
            <a:pPr marL="0" indent="0">
              <a:buNone/>
            </a:pPr>
            <a:r>
              <a:rPr lang="en-US" dirty="0" smtClean="0"/>
              <a:t>15. What about the skin of this family makes it different from all of the other families within its order?</a:t>
            </a:r>
            <a:endParaRPr lang="en-US" dirty="0"/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68" y="365125"/>
            <a:ext cx="5048801" cy="38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9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6"/>
            </a:pPr>
            <a:r>
              <a:rPr lang="en-US" dirty="0" smtClean="0"/>
              <a:t>To which genus does this </a:t>
            </a:r>
          </a:p>
          <a:p>
            <a:pPr marL="0" indent="0">
              <a:buNone/>
            </a:pPr>
            <a:r>
              <a:rPr lang="en-US" dirty="0" smtClean="0"/>
              <a:t>animal does this animal </a:t>
            </a:r>
          </a:p>
          <a:p>
            <a:pPr marL="0" indent="0">
              <a:buNone/>
            </a:pPr>
            <a:r>
              <a:rPr lang="en-US" dirty="0" smtClean="0"/>
              <a:t>belong?</a:t>
            </a:r>
          </a:p>
          <a:p>
            <a:pPr marL="514350" indent="-514350">
              <a:buAutoNum type="arabicPeriod" startAt="17"/>
            </a:pPr>
            <a:r>
              <a:rPr lang="en-US" dirty="0" smtClean="0"/>
              <a:t>What is the reproductive 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ifference between the </a:t>
            </a:r>
          </a:p>
          <a:p>
            <a:pPr marL="0" indent="0">
              <a:buNone/>
            </a:pPr>
            <a:r>
              <a:rPr lang="en-US" dirty="0" smtClean="0"/>
              <a:t>Old World and New World species in this genus?</a:t>
            </a:r>
          </a:p>
          <a:p>
            <a:pPr marL="514350" indent="-514350">
              <a:buAutoNum type="arabicPeriod" startAt="18"/>
            </a:pPr>
            <a:r>
              <a:rPr lang="en-US" dirty="0" smtClean="0"/>
              <a:t>What is the main diet of this genus?</a:t>
            </a:r>
          </a:p>
          <a:p>
            <a:pPr marL="514350" indent="-514350">
              <a:buAutoNum type="arabicPeriod" startAt="18"/>
            </a:pPr>
            <a:r>
              <a:rPr lang="en-US" dirty="0" smtClean="0"/>
              <a:t>True or False – The animals in this genus are venomous.</a:t>
            </a:r>
            <a:endParaRPr lang="en-US" dirty="0"/>
          </a:p>
        </p:txBody>
      </p:sp>
      <p:pic>
        <p:nvPicPr>
          <p:cNvPr id="5122" name="Picture 2" descr="A Eurasian water snake, the common grass snake (Natrix natrix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94" y="239349"/>
            <a:ext cx="6677298" cy="36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0"/>
            </a:pPr>
            <a:r>
              <a:rPr lang="en-US" dirty="0" smtClean="0"/>
              <a:t>To which genus does this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nimal belong?</a:t>
            </a:r>
          </a:p>
          <a:p>
            <a:pPr marL="514350" indent="-514350">
              <a:buAutoNum type="arabicPeriod" startAt="21"/>
            </a:pPr>
            <a:r>
              <a:rPr lang="en-US" dirty="0" smtClean="0"/>
              <a:t>True or false – You can find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nimals in this genus in Illinois.</a:t>
            </a:r>
          </a:p>
          <a:p>
            <a:pPr marL="514350" indent="-514350">
              <a:buAutoNum type="arabicPeriod" startAt="22"/>
            </a:pPr>
            <a:r>
              <a:rPr lang="en-US" dirty="0" smtClean="0"/>
              <a:t>How do the males of this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enus court females of this genus?</a:t>
            </a:r>
          </a:p>
          <a:p>
            <a:pPr marL="0" indent="0">
              <a:buNone/>
            </a:pPr>
            <a:r>
              <a:rPr lang="en-US" dirty="0" smtClean="0"/>
              <a:t>23.  In what seasons do the animals of this genus nest?</a:t>
            </a:r>
            <a:endParaRPr lang="en-US" dirty="0"/>
          </a:p>
        </p:txBody>
      </p:sp>
      <p:pic>
        <p:nvPicPr>
          <p:cNvPr id="6146" name="Picture 2" descr="Deirochelys reticul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21" y="365125"/>
            <a:ext cx="5715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4"/>
            </a:pPr>
            <a:r>
              <a:rPr lang="en-US" dirty="0" smtClean="0"/>
              <a:t>To which family does this animal belong?</a:t>
            </a:r>
          </a:p>
          <a:p>
            <a:pPr marL="514350" indent="-514350">
              <a:buAutoNum type="arabicPeriod" startAt="24"/>
            </a:pPr>
            <a:r>
              <a:rPr lang="en-US" dirty="0" smtClean="0"/>
              <a:t>To which order does this animal belong?</a:t>
            </a:r>
          </a:p>
          <a:p>
            <a:pPr marL="514350" indent="-514350">
              <a:buAutoNum type="arabicPeriod" startAt="24"/>
            </a:pPr>
            <a:r>
              <a:rPr lang="en-US" dirty="0" smtClean="0"/>
              <a:t>What features of this family make it 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ifferent from other animals in this order?</a:t>
            </a:r>
          </a:p>
          <a:p>
            <a:pPr marL="0" indent="0">
              <a:buNone/>
            </a:pPr>
            <a:r>
              <a:rPr lang="en-US" dirty="0" smtClean="0"/>
              <a:t>27. What is the main predator of this family? </a:t>
            </a:r>
            <a:endParaRPr lang="en-US" dirty="0"/>
          </a:p>
        </p:txBody>
      </p:sp>
      <p:pic>
        <p:nvPicPr>
          <p:cNvPr id="7170" name="Picture 2" descr="American alli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46" y="252684"/>
            <a:ext cx="3279957" cy="45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1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1871</TotalTime>
  <Words>735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Herpetology Division C</vt:lpstr>
      <vt:lpstr>Event Notes</vt:lpstr>
      <vt:lpstr>Station 1</vt:lpstr>
      <vt:lpstr>Station 2</vt:lpstr>
      <vt:lpstr>Station 3</vt:lpstr>
      <vt:lpstr>Station 4</vt:lpstr>
      <vt:lpstr>Station 5</vt:lpstr>
      <vt:lpstr>Station 6</vt:lpstr>
      <vt:lpstr>Station 7 </vt:lpstr>
      <vt:lpstr>Station 8</vt:lpstr>
      <vt:lpstr>Station 9</vt:lpstr>
      <vt:lpstr>Station 10</vt:lpstr>
      <vt:lpstr>Station 11</vt:lpstr>
      <vt:lpstr>Station 12</vt:lpstr>
      <vt:lpstr>Station 13</vt:lpstr>
      <vt:lpstr>Photo Sources</vt:lpstr>
    </vt:vector>
  </TitlesOfParts>
  <Company>Chicago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Herpetology Division C</dc:title>
  <dc:creator>Rhine, Alexandra A</dc:creator>
  <cp:lastModifiedBy>Rhine, Alexandra A</cp:lastModifiedBy>
  <cp:revision>64</cp:revision>
  <cp:lastPrinted>2018-01-31T21:13:01Z</cp:lastPrinted>
  <dcterms:created xsi:type="dcterms:W3CDTF">2018-01-24T16:38:43Z</dcterms:created>
  <dcterms:modified xsi:type="dcterms:W3CDTF">2018-02-05T15:33:05Z</dcterms:modified>
</cp:coreProperties>
</file>