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2" autoAdjust="0"/>
    <p:restoredTop sz="94660"/>
  </p:normalViewPr>
  <p:slideViewPr>
    <p:cSldViewPr snapToGrid="0">
      <p:cViewPr>
        <p:scale>
          <a:sx n="69" d="100"/>
          <a:sy n="69" d="100"/>
        </p:scale>
        <p:origin x="884" y="6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089390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1E700B27-DE4C-4B9E-BB11-B9027034A00F}" type="datetimeFigureOut">
              <a:rPr lang="en-US" dirty="0"/>
              <a:pPr/>
              <a:t>2/22/2016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9592" y="3226820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6674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dirty="0"/>
              <a:t>2/22/2016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dirty="0"/>
              <a:t>2/22/2016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" name="TextBox 12"/>
          <p:cNvSpPr txBox="1"/>
          <p:nvPr/>
        </p:nvSpPr>
        <p:spPr>
          <a:xfrm>
            <a:off x="9719438" y="2631815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8295" y="591093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0517"/>
            <a:ext cx="8453906" cy="2698249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3B183-A821-4095-A363-9EC968635539}" type="datetimeFigureOut">
              <a:rPr lang="en-US" dirty="0"/>
              <a:t>2/22/2016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33068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dirty="0"/>
              <a:t>2/22/2016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72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93561"/>
            <a:ext cx="3129168" cy="28334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2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93561"/>
            <a:ext cx="3145380" cy="28334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617299"/>
            <a:ext cx="3161029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93561"/>
            <a:ext cx="3164719" cy="28334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dirty="0"/>
              <a:t>2/22/2016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2" y="4532845"/>
            <a:ext cx="30504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50437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537" y="4532846"/>
            <a:ext cx="3046766" cy="651156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1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84002"/>
            <a:ext cx="3050438" cy="84305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7"/>
            <a:ext cx="3050438" cy="65115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84001"/>
            <a:ext cx="3050437" cy="84305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8153" y="2603500"/>
            <a:ext cx="0" cy="351759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1905" y="2603500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dirty="0"/>
              <a:t>2/22/2016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73668"/>
            <a:ext cx="8825660" cy="70696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dirty="0"/>
              <a:t>2/22/2016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8"/>
            <a:ext cx="1413933" cy="4748589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8"/>
            <a:ext cx="6247546" cy="474859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dirty="0"/>
              <a:t>2/22/2016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dirty="0"/>
              <a:t>2/22/2016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5"/>
            <a:ext cx="4351023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8" y="2677644"/>
            <a:ext cx="3755379" cy="2283823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dirty="0"/>
              <a:t>2/22/2016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dirty="0"/>
              <a:t>2/22/2016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0" y="3179762"/>
            <a:ext cx="4825159" cy="2840039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dirty="0"/>
              <a:t>2/22/2016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dirty="0"/>
              <a:t>2/22/2016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dirty="0"/>
              <a:t>2/22/2016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9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2895600"/>
            <a:ext cx="2793158" cy="312927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dirty="0"/>
              <a:t>2/22/2016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60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dirty="0"/>
              <a:t>2/22/2016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26" name="Rectangle 2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0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3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8761412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7E0D914D-B099-4142-A885-11F276715148}" type="datetimeFigureOut">
              <a:rPr lang="en-US" dirty="0"/>
              <a:t>2/22/2016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 b="1" i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Invasive Species Test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US" dirty="0" smtClean="0"/>
              <a:t>Made by: SOFOSSILS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2141" y="869635"/>
            <a:ext cx="7083568" cy="750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341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14. When was it first documented in Europe? 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15. What is Beech Snap?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16. Name the beetle that eats this insect.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38079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000"/>
    </mc:Choice>
    <mc:Fallback>
      <p:transition spd="slow" advTm="9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17. Identify by Common Name</a:t>
            </a:r>
            <a:endParaRPr lang="en-US" dirty="0"/>
          </a:p>
        </p:txBody>
      </p:sp>
      <p:pic>
        <p:nvPicPr>
          <p:cNvPr id="6146" name="Picture 2" descr="http://www.gypsymothalert.com/gimages/egg_mass_56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517" y="2455763"/>
            <a:ext cx="4575174" cy="4093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5101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0"/>
    </mc:Choice>
    <mc:Fallback>
      <p:transition spd="slow" advTm="30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18. What is their threat to trees?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19. Why was this brought to the U.S.?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20. What is an STS program?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69048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000"/>
    </mc:Choice>
    <mc:Fallback>
      <p:transition spd="slow" advTm="9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21. Identify white organism by Common Name</a:t>
            </a:r>
            <a:endParaRPr lang="en-US" dirty="0"/>
          </a:p>
        </p:txBody>
      </p:sp>
      <p:pic>
        <p:nvPicPr>
          <p:cNvPr id="7170" name="Picture 2" descr="http://www.nps.gov/grsm/learn/nature/images/Sasajiscymnus_tsugae_resize_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151" y="2464905"/>
            <a:ext cx="5055709" cy="4095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5725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0"/>
    </mc:Choice>
    <mc:Fallback>
      <p:transition spd="slow" advTm="30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5" y="2603500"/>
            <a:ext cx="10455154" cy="34163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22. Where was it found first in the U.S.?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23. True/False: In its native range, it is a huge problem.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24. True/False: This can be found in Kentucky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08269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000"/>
    </mc:Choice>
    <mc:Fallback>
      <p:transition spd="slow" advTm="9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25. Identify by Common Name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9124" y="2573683"/>
            <a:ext cx="5073304" cy="3800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967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0"/>
    </mc:Choice>
    <mc:Fallback>
      <p:transition spd="slow" advTm="30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26. What was this plant’s method of introduction?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27. True/False: This plant is </a:t>
            </a:r>
            <a:r>
              <a:rPr lang="en-US" sz="2800" dirty="0" err="1" smtClean="0"/>
              <a:t>cleistogamous</a:t>
            </a:r>
            <a:r>
              <a:rPr lang="en-US" sz="2800" dirty="0" smtClean="0"/>
              <a:t>.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28. Define </a:t>
            </a:r>
            <a:r>
              <a:rPr lang="en-US" sz="2800" dirty="0" err="1" smtClean="0"/>
              <a:t>cleistogamous</a:t>
            </a:r>
            <a:r>
              <a:rPr lang="en-US" sz="2800" dirty="0" smtClean="0"/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56573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000"/>
    </mc:Choice>
    <mc:Fallback>
      <p:transition spd="slow" advTm="9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29. Identify by Common Name</a:t>
            </a:r>
            <a:endParaRPr lang="en-US" dirty="0"/>
          </a:p>
        </p:txBody>
      </p:sp>
      <p:pic>
        <p:nvPicPr>
          <p:cNvPr id="9218" name="Picture 2" descr="http://easybloom.com/images/plants/j/japanese-honeysuckle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74" y="2398368"/>
            <a:ext cx="5752194" cy="4141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8038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0"/>
    </mc:Choice>
    <mc:Fallback>
      <p:transition spd="slow" advTm="30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10067227" cy="34163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30. Why was this introduced to the U.S.?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31. Which continent is this native to?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32. True/False: The nectar is poisonous to humans.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93315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000"/>
    </mc:Choice>
    <mc:Fallback>
      <p:transition spd="slow" advTm="90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33. Identify by Common Name</a:t>
            </a:r>
            <a:endParaRPr lang="en-US" dirty="0"/>
          </a:p>
        </p:txBody>
      </p:sp>
      <p:pic>
        <p:nvPicPr>
          <p:cNvPr id="10242" name="Picture 2" descr="http://www.outdooralabama.com/sites/default/files/images/Image/ap/Typha_angustifolia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163" y="2382079"/>
            <a:ext cx="5609419" cy="4207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3650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0"/>
    </mc:Choice>
    <mc:Fallback>
      <p:transition spd="slow" advTm="30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TESTING PROCEDURE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slides will advance automatically – no need to click!</a:t>
            </a:r>
          </a:p>
          <a:p>
            <a:r>
              <a:rPr lang="en-US" dirty="0" smtClean="0"/>
              <a:t>All specimens are from the PA list - sorry!</a:t>
            </a:r>
          </a:p>
          <a:p>
            <a:r>
              <a:rPr lang="en-US" dirty="0" smtClean="0"/>
              <a:t>Each identification slide will be up for 30 seconds, then the question slide will be up for 1 minute and 30 seconds</a:t>
            </a:r>
          </a:p>
          <a:p>
            <a:r>
              <a:rPr lang="en-US" dirty="0" smtClean="0"/>
              <a:t>There are 20 stations: each station consists of one identification slide and one question slide (40 test slides in total)</a:t>
            </a:r>
          </a:p>
          <a:p>
            <a:r>
              <a:rPr lang="en-US" dirty="0" smtClean="0"/>
              <a:t>This slide will be up for 30 seconds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201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0"/>
    </mc:Choice>
    <mc:Fallback>
      <p:transition spd="slow" advTm="30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10196537" cy="34163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34. How many seeds can this plant produce at one time?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35. Cattails can reproduce asexually with ___________.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36. This plant prefers brackish waters. Define brackish.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0145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000"/>
    </mc:Choice>
    <mc:Fallback>
      <p:transition spd="slow" advTm="90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37. Identify by Common Name</a:t>
            </a:r>
            <a:endParaRPr lang="en-US" dirty="0"/>
          </a:p>
        </p:txBody>
      </p:sp>
      <p:pic>
        <p:nvPicPr>
          <p:cNvPr id="11266" name="Picture 2" descr="https://extension.entm.purdue.edu/CAPS/pestInfo/pics/big/commonPrive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973" y="2365615"/>
            <a:ext cx="5618785" cy="4214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6470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0"/>
    </mc:Choice>
    <mc:Fallback>
      <p:transition spd="slow" advTm="30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3828" y="2631209"/>
            <a:ext cx="11628172" cy="34163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38. True/False: This is native to North Africa.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39. This can be used to treat _________.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40. This plant has an OPALS rating of 9/10. What does this mean?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67313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000"/>
    </mc:Choice>
    <mc:Fallback>
      <p:transition spd="slow" advTm="90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41. </a:t>
            </a:r>
            <a:r>
              <a:rPr lang="en-US" dirty="0"/>
              <a:t>Identify by Common Name</a:t>
            </a:r>
          </a:p>
        </p:txBody>
      </p:sp>
      <p:pic>
        <p:nvPicPr>
          <p:cNvPr id="12290" name="Picture 2" descr="http://www.mdinvasivesp.org/images/ARAELA_PB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730" y="2417305"/>
            <a:ext cx="5625547" cy="419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1699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0"/>
    </mc:Choice>
    <mc:Fallback>
      <p:transition spd="slow" advTm="30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1063" y="2603500"/>
            <a:ext cx="10427446" cy="34163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42. In what year was this plant introduced to the U.S.?</a:t>
            </a:r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r>
              <a:rPr lang="en-US" sz="2800" dirty="0" smtClean="0"/>
              <a:t>43. What color are the flowers of this plant?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44. What part of the plant is eaten in Asia as a delicacy?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53609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000"/>
    </mc:Choice>
    <mc:Fallback>
      <p:transition spd="slow" advTm="90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45. </a:t>
            </a:r>
            <a:r>
              <a:rPr lang="en-US" dirty="0"/>
              <a:t>Identify by Common Name</a:t>
            </a:r>
          </a:p>
        </p:txBody>
      </p:sp>
      <p:pic>
        <p:nvPicPr>
          <p:cNvPr id="13314" name="Picture 2" descr="http://minnesotawaters.org/blackwaterlakeinc/wp-content/uploads/sites/116/2014/06/Eur-water-milfoi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235" y="2339008"/>
            <a:ext cx="6682547" cy="425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61452" y="2339008"/>
            <a:ext cx="4562061" cy="49364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45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0"/>
    </mc:Choice>
    <mc:Fallback>
      <p:transition spd="slow" advTm="30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46. How many leaves are in a “whorl”?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47. This plant _________ oxygen levels in the water.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48. How was this introduced to the U.S.?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52457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000"/>
    </mc:Choice>
    <mc:Fallback>
      <p:transition spd="slow" advTm="90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49. </a:t>
            </a:r>
            <a:r>
              <a:rPr lang="en-US" dirty="0"/>
              <a:t>Identify by Common Name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9333" y="2485581"/>
            <a:ext cx="5457358" cy="40930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12509" y="3371273"/>
            <a:ext cx="489527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0140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0"/>
    </mc:Choice>
    <mc:Fallback>
      <p:transition spd="slow" advTm="30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5" y="2603500"/>
            <a:ext cx="8761412" cy="38065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50. What is the common nickname of this plant?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51. This is caused by _________, single-celled aquatic organisms.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52. True/False: Boats should be stored in slightly moist environments to kill this plant.</a:t>
            </a:r>
          </a:p>
        </p:txBody>
      </p:sp>
    </p:spTree>
    <p:extLst>
      <p:ext uri="{BB962C8B-B14F-4D97-AF65-F5344CB8AC3E}">
        <p14:creationId xmlns:p14="http://schemas.microsoft.com/office/powerpoint/2010/main" val="2984710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000"/>
    </mc:Choice>
    <mc:Fallback>
      <p:transition spd="slow" advTm="90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53. </a:t>
            </a:r>
            <a:r>
              <a:rPr lang="en-US" dirty="0"/>
              <a:t>Identify by Common Name</a:t>
            </a:r>
          </a:p>
        </p:txBody>
      </p:sp>
      <p:pic>
        <p:nvPicPr>
          <p:cNvPr id="15362" name="Picture 2" descr="http://static.inaturalist.org/photos/1933005/medium.jpg?143291876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120" y="2372446"/>
            <a:ext cx="6226752" cy="4147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1245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0"/>
    </mc:Choice>
    <mc:Fallback>
      <p:transition spd="slow" advTm="30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1. Identify with Common Name</a:t>
            </a:r>
            <a:endParaRPr lang="en-US" dirty="0"/>
          </a:p>
        </p:txBody>
      </p:sp>
      <p:pic>
        <p:nvPicPr>
          <p:cNvPr id="2050" name="Picture 2" descr="http://oregonstate.edu/dept/nursery-weeds/feature_articles/thistles/ct_small_7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436" y="2335649"/>
            <a:ext cx="5591028" cy="4189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2488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0"/>
    </mc:Choice>
    <mc:Fallback>
      <p:transition spd="slow" advTm="30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54. True/False: This can be found in California </a:t>
            </a: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55. Describe the leaves of this plant.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56. True/False: This is native to South America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02345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000"/>
    </mc:Choice>
    <mc:Fallback>
      <p:transition spd="slow" advTm="90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57. </a:t>
            </a:r>
            <a:r>
              <a:rPr lang="en-US" dirty="0"/>
              <a:t>Identify by Common Name</a:t>
            </a:r>
          </a:p>
        </p:txBody>
      </p:sp>
      <p:pic>
        <p:nvPicPr>
          <p:cNvPr id="16386" name="Picture 2" descr="https://upload.wikimedia.org/wikipedia/commons/thumb/a/ac/Flowering_kudzu.jpg/220px-Flowering_kudz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236" y="2364529"/>
            <a:ext cx="2777548" cy="426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4490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0"/>
    </mc:Choice>
    <mc:Fallback>
      <p:transition spd="slow" advTm="30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10316609" cy="34163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58. When was this introduced to the U.S.?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59. Why was this introduced to the U.S.?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60. True/False: Kudzu has been used to treat hangovers.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09674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000"/>
    </mc:Choice>
    <mc:Fallback>
      <p:transition spd="slow" advTm="90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61. </a:t>
            </a:r>
            <a:r>
              <a:rPr lang="en-US" dirty="0"/>
              <a:t>Identify by Common Name</a:t>
            </a:r>
          </a:p>
        </p:txBody>
      </p:sp>
      <p:pic>
        <p:nvPicPr>
          <p:cNvPr id="17410" name="Picture 2" descr="https://www.cumauriceriver.org/botany/images/liob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937" y="2452254"/>
            <a:ext cx="5534025" cy="415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9796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0"/>
    </mc:Choice>
    <mc:Fallback>
      <p:transition spd="slow" advTm="30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62. Why was this introduced to the U.S.?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63. True/False: The flowers smell like lavender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64. What is the expected height of this plant?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91936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000"/>
    </mc:Choice>
    <mc:Fallback>
      <p:transition spd="slow" advTm="900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65. </a:t>
            </a:r>
            <a:r>
              <a:rPr lang="en-US" dirty="0"/>
              <a:t>Identify by Common Name</a:t>
            </a:r>
          </a:p>
        </p:txBody>
      </p:sp>
      <p:pic>
        <p:nvPicPr>
          <p:cNvPr id="18434" name="Picture 2" descr="http://www.nature.org/cs/groups/webcontent/@web/@indiana/documents/media/autumn-olive-640x4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331" y="2410690"/>
            <a:ext cx="6554741" cy="409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5575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0"/>
    </mc:Choice>
    <mc:Fallback>
      <p:transition spd="slow" advTm="300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10067227" cy="34163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66. How does it outcompete natives?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67. What animal scatters the seeds?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68. Name a distinguishing characteristic of the leaf.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22493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000"/>
    </mc:Choice>
    <mc:Fallback>
      <p:transition spd="slow" advTm="9000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69. </a:t>
            </a:r>
            <a:r>
              <a:rPr lang="en-US" dirty="0"/>
              <a:t>Identify by Common Name</a:t>
            </a:r>
          </a:p>
        </p:txBody>
      </p:sp>
      <p:pic>
        <p:nvPicPr>
          <p:cNvPr id="19458" name="Picture 2" descr="http://easybloom.com/images/plants/t/tatarian-honeysuckle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902" y="2425842"/>
            <a:ext cx="4379480" cy="411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1340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0"/>
    </mc:Choice>
    <mc:Fallback>
      <p:transition spd="slow" advTm="3000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70. This plant is native to which part of Russia?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71. True/False: This plant can form thickets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72. When was it introduced to the U.S.?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25812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000"/>
    </mc:Choice>
    <mc:Fallback>
      <p:transition spd="slow" advTm="9000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73. </a:t>
            </a:r>
            <a:r>
              <a:rPr lang="en-US" dirty="0"/>
              <a:t>Identify by Common Name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256" y="2410401"/>
            <a:ext cx="4664255" cy="406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715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0"/>
    </mc:Choice>
    <mc:Fallback>
      <p:transition spd="slow" advTm="30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954" y="2520372"/>
            <a:ext cx="11037045" cy="34163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 smtClean="0"/>
              <a:t>2. This plant is important to what industry?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3. This plant is ____________, whereas other thistles are biennial.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4. Which continent is this plant a native to?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73860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000"/>
    </mc:Choice>
    <mc:Fallback>
      <p:transition spd="slow" advTm="9000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2372" y="2594263"/>
            <a:ext cx="11231009" cy="34163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74. True/False: Pruning the plant is an effective control method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75. What is its relationship to goats?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76. This is also known as the _______-sisters rose.</a:t>
            </a:r>
          </a:p>
        </p:txBody>
      </p:sp>
    </p:spTree>
    <p:extLst>
      <p:ext uri="{BB962C8B-B14F-4D97-AF65-F5344CB8AC3E}">
        <p14:creationId xmlns:p14="http://schemas.microsoft.com/office/powerpoint/2010/main" val="347938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000"/>
    </mc:Choice>
    <mc:Fallback>
      <p:transition spd="slow" advTm="9000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77</a:t>
            </a:r>
            <a:r>
              <a:rPr lang="en-US" dirty="0"/>
              <a:t>. Identify by Common Name</a:t>
            </a:r>
          </a:p>
        </p:txBody>
      </p:sp>
      <p:pic>
        <p:nvPicPr>
          <p:cNvPr id="21506" name="Picture 2" descr="http://www.texasinvasives.org/zebramussels/mussel_rul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084" y="2662092"/>
            <a:ext cx="5247698" cy="343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8731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0"/>
    </mc:Choice>
    <mc:Fallback>
      <p:transition spd="slow" advTm="3000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492" y="2603500"/>
            <a:ext cx="10991272" cy="34163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78. This is native to what country?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79. Is it the size of a book, can, pack of gum, or fingernail?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80. How did it get its name?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39795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000"/>
    </mc:Choice>
    <mc:Fallback>
      <p:transition spd="slow" advTm="9000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6336" y="2742046"/>
            <a:ext cx="10843081" cy="3416300"/>
          </a:xfrm>
        </p:spPr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6000" dirty="0" smtClean="0"/>
              <a:t>That wasn’t so hard, was it?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232767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5. Identify by Scientific Name</a:t>
            </a:r>
            <a:endParaRPr lang="en-US" dirty="0"/>
          </a:p>
        </p:txBody>
      </p:sp>
      <p:pic>
        <p:nvPicPr>
          <p:cNvPr id="3074" name="Picture 2" descr="http://donwiss.com/pictures/F-2011-05-22/00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919" y="2495106"/>
            <a:ext cx="6028257" cy="3958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3851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0"/>
    </mc:Choice>
    <mc:Fallback>
      <p:transition spd="slow" advTm="30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6. True/False: This plant is self-fertile.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7. Define self-fertile.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8. Roots of this plant are ______ shaped. </a:t>
            </a:r>
          </a:p>
          <a:p>
            <a:pPr marL="0" indent="0">
              <a:buNone/>
            </a:pPr>
            <a:r>
              <a:rPr lang="en-US" sz="2800" dirty="0"/>
              <a:t> </a:t>
            </a:r>
            <a:r>
              <a:rPr lang="en-US" sz="2800" dirty="0" smtClean="0"/>
              <a:t>  (Hint: Letter of the Alphabet like c-shaped)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27505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000"/>
    </mc:Choice>
    <mc:Fallback>
      <p:transition spd="slow" advTm="9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9. Identify fungi by Common Name</a:t>
            </a:r>
            <a:endParaRPr lang="en-US" dirty="0"/>
          </a:p>
        </p:txBody>
      </p:sp>
      <p:pic>
        <p:nvPicPr>
          <p:cNvPr id="4098" name="Picture 2" descr="https://www.whitenosesyndrome.org/sites/default/files/wnsmap1123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951" y="2442128"/>
            <a:ext cx="5289416" cy="398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02419" y="2870791"/>
            <a:ext cx="1077432" cy="3685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5499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0"/>
    </mc:Choice>
    <mc:Fallback>
      <p:transition spd="slow" advTm="30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5" y="2603500"/>
            <a:ext cx="10492100" cy="34163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10. How many species of mammals are affected with this?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11. True/False: Mortality rates can be as high as 60%.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12. When was this first documented in the U.S.?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56860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000"/>
    </mc:Choice>
    <mc:Fallback>
      <p:transition spd="slow" advTm="9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13. Identify by Common Name</a:t>
            </a:r>
            <a:endParaRPr lang="en-US" dirty="0"/>
          </a:p>
        </p:txBody>
      </p:sp>
      <p:pic>
        <p:nvPicPr>
          <p:cNvPr id="5122" name="Picture 2" descr="http://allegancd.org/wp-content/uploads/2015/02/Bill-Cook-Beech-Sca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654" y="2392324"/>
            <a:ext cx="5586006" cy="4189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00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0"/>
    </mc:Choice>
    <mc:Fallback>
      <p:transition spd="slow" advTm="30000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A3AB87EF-B655-4FFF-8D05-F333AD7F278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325</TotalTime>
  <Words>859</Words>
  <Application>Microsoft Office PowerPoint</Application>
  <PresentationFormat>Widescreen</PresentationFormat>
  <Paragraphs>132</Paragraphs>
  <Slides>43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7" baseType="lpstr">
      <vt:lpstr>Arial</vt:lpstr>
      <vt:lpstr>Century Gothic</vt:lpstr>
      <vt:lpstr>Wingdings 3</vt:lpstr>
      <vt:lpstr>Ion Boardroom</vt:lpstr>
      <vt:lpstr>Invasive Species Test</vt:lpstr>
      <vt:lpstr>TESTING PROCEDURE</vt:lpstr>
      <vt:lpstr>1. Identify with Common Name</vt:lpstr>
      <vt:lpstr>PowerPoint Presentation</vt:lpstr>
      <vt:lpstr>5. Identify by Scientific Name</vt:lpstr>
      <vt:lpstr>PowerPoint Presentation</vt:lpstr>
      <vt:lpstr>9. Identify fungi by Common Name</vt:lpstr>
      <vt:lpstr>PowerPoint Presentation</vt:lpstr>
      <vt:lpstr>13. Identify by Common Name</vt:lpstr>
      <vt:lpstr>PowerPoint Presentation</vt:lpstr>
      <vt:lpstr>17. Identify by Common Name</vt:lpstr>
      <vt:lpstr>PowerPoint Presentation</vt:lpstr>
      <vt:lpstr>21. Identify white organism by Common Name</vt:lpstr>
      <vt:lpstr>PowerPoint Presentation</vt:lpstr>
      <vt:lpstr>25. Identify by Common Name</vt:lpstr>
      <vt:lpstr>PowerPoint Presentation</vt:lpstr>
      <vt:lpstr>29. Identify by Common Name</vt:lpstr>
      <vt:lpstr>PowerPoint Presentation</vt:lpstr>
      <vt:lpstr>33. Identify by Common Name</vt:lpstr>
      <vt:lpstr>PowerPoint Presentation</vt:lpstr>
      <vt:lpstr>37. Identify by Common Name</vt:lpstr>
      <vt:lpstr>PowerPoint Presentation</vt:lpstr>
      <vt:lpstr>41. Identify by Common Name</vt:lpstr>
      <vt:lpstr>PowerPoint Presentation</vt:lpstr>
      <vt:lpstr>45. Identify by Common Name</vt:lpstr>
      <vt:lpstr>PowerPoint Presentation</vt:lpstr>
      <vt:lpstr>49. Identify by Common Name</vt:lpstr>
      <vt:lpstr>PowerPoint Presentation</vt:lpstr>
      <vt:lpstr>53. Identify by Common Name</vt:lpstr>
      <vt:lpstr>PowerPoint Presentation</vt:lpstr>
      <vt:lpstr>57. Identify by Common Name</vt:lpstr>
      <vt:lpstr>PowerPoint Presentation</vt:lpstr>
      <vt:lpstr>61. Identify by Common Name</vt:lpstr>
      <vt:lpstr>PowerPoint Presentation</vt:lpstr>
      <vt:lpstr>65. Identify by Common Name</vt:lpstr>
      <vt:lpstr>PowerPoint Presentation</vt:lpstr>
      <vt:lpstr>69. Identify by Common Name</vt:lpstr>
      <vt:lpstr>PowerPoint Presentation</vt:lpstr>
      <vt:lpstr>73. Identify by Common Name</vt:lpstr>
      <vt:lpstr>PowerPoint Presentation</vt:lpstr>
      <vt:lpstr>77. Identify by Common Name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Invasive Species Test</dc:title>
  <dc:creator>Ethan Ross</dc:creator>
  <cp:lastModifiedBy>Ethan Ross</cp:lastModifiedBy>
  <cp:revision>115</cp:revision>
  <dcterms:created xsi:type="dcterms:W3CDTF">2016-02-22T15:55:50Z</dcterms:created>
  <dcterms:modified xsi:type="dcterms:W3CDTF">2016-02-22T21:21:20Z</dcterms:modified>
</cp:coreProperties>
</file>