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6" r:id="rId14"/>
    <p:sldId id="274" r:id="rId15"/>
    <p:sldId id="277" r:id="rId16"/>
    <p:sldId id="278" r:id="rId17"/>
    <p:sldId id="279" r:id="rId18"/>
    <p:sldId id="309" r:id="rId19"/>
    <p:sldId id="310" r:id="rId20"/>
    <p:sldId id="307" r:id="rId21"/>
    <p:sldId id="30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3" r:id="rId45"/>
    <p:sldId id="305" r:id="rId46"/>
    <p:sldId id="30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85" autoAdjust="0"/>
    <p:restoredTop sz="94660"/>
  </p:normalViewPr>
  <p:slideViewPr>
    <p:cSldViewPr snapToGrid="0">
      <p:cViewPr>
        <p:scale>
          <a:sx n="60" d="100"/>
          <a:sy n="60" d="100"/>
        </p:scale>
        <p:origin x="-202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EA49-E313-4570-B9A6-1AE736F52A4A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E08-C0B9-46D7-9D3E-FBA6C7E3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EA49-E313-4570-B9A6-1AE736F52A4A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E08-C0B9-46D7-9D3E-FBA6C7E3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EA49-E313-4570-B9A6-1AE736F52A4A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E08-C0B9-46D7-9D3E-FBA6C7E3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EA49-E313-4570-B9A6-1AE736F52A4A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E08-C0B9-46D7-9D3E-FBA6C7E3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EA49-E313-4570-B9A6-1AE736F52A4A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E08-C0B9-46D7-9D3E-FBA6C7E3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EA49-E313-4570-B9A6-1AE736F52A4A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E08-C0B9-46D7-9D3E-FBA6C7E3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EA49-E313-4570-B9A6-1AE736F52A4A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E08-C0B9-46D7-9D3E-FBA6C7E3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EA49-E313-4570-B9A6-1AE736F52A4A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E08-C0B9-46D7-9D3E-FBA6C7E3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EA49-E313-4570-B9A6-1AE736F52A4A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E08-C0B9-46D7-9D3E-FBA6C7E3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EA49-E313-4570-B9A6-1AE736F52A4A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E08-C0B9-46D7-9D3E-FBA6C7E3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EA49-E313-4570-B9A6-1AE736F52A4A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E08-C0B9-46D7-9D3E-FBA6C7E3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BEA49-E313-4570-B9A6-1AE736F52A4A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0CE08-C0B9-46D7-9D3E-FBA6C7E3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SilverNight’s</a:t>
            </a:r>
            <a:r>
              <a:rPr lang="en-US" sz="3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 Forestry Practice Test (NJ)</a:t>
            </a:r>
            <a:endParaRPr lang="en-US" sz="3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0232"/>
            <a:ext cx="64008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Directions: Each slide is timed. You will have 35 seconds to identify each tree and 1 minute to answer the related questions. Mark your answers on the answer sheet. There will be general tree ecology questions at the end. Those slides are each 2 minutes long. The entire test should take approximately 40 minutes. Good luck. 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83927" y="6497782"/>
            <a:ext cx="2660073" cy="360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This slide is 20 seconds long</a:t>
            </a:r>
            <a:endParaRPr lang="en-US" sz="1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5.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7174" name="Picture 6" descr="http://newfs.s3.amazonaws.com/taxon-images-1000s1000/Ulmaceae/ulmus-americana-le-gmittelhause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5033" y="1378102"/>
            <a:ext cx="6613934" cy="50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pictures show this tree’s buds?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It is highly susceptible to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Elm Leaf Beetle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Japanese Elm Beetle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Dutch Elm 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Disease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Elm Leaf Disease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600200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a) 		  b)		        c)	                    d)	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11268" name="Picture 4" descr="http://www.backyardnature.net/n/09/090223w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079186" y="1990451"/>
            <a:ext cx="2184400" cy="15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aragriculture.org/Images/plant_db/trees/fraxinus_amer_pennsyl_budsc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9529" y="1690256"/>
            <a:ext cx="127461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011" y="1690256"/>
            <a:ext cx="1208406" cy="21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www.treetrees.com/Fotos/norway_maple_bud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879573" y="2259159"/>
            <a:ext cx="2185416" cy="10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6.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9218" name="Picture 2" descr="http://www.cas.vanderbilt.edu/bioimages/biohires/c/hcofl2-lf116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133601" y="258097"/>
            <a:ext cx="4876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is false?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The fruit is a shiny, oval red drupe.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The leaf is </a:t>
            </a:r>
            <a:r>
              <a:rPr lang="en-US" dirty="0" err="1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arcuately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 veined.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The red berries are edible.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Its bark is among the thinnest of all eastern trees.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None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This tree’s flowers are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Monoecious</a:t>
            </a: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Dioecious</a:t>
            </a: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Perfect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Both (a) and (b)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7.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4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06274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is false about this tree’s fruit?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It is a globular berry.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It is sour when unripe.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Molasses can be made from the fruit pulp.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It is high in Vitamin C.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part is the calyx? </a:t>
            </a:r>
          </a:p>
        </p:txBody>
      </p:sp>
      <p:pic>
        <p:nvPicPr>
          <p:cNvPr id="10242" name="Picture 2" descr="http://imgsrv.gardening.ktsa.com/image/ktsag/UserFiles/Image/P_Images/persimmon-hachiy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5583" y="3569110"/>
            <a:ext cx="2852834" cy="27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01094" y="3598141"/>
            <a:ext cx="488847" cy="575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02857" y="3817257"/>
            <a:ext cx="1302204" cy="489273"/>
          </a:xfrm>
          <a:prstGeom prst="straightConnector1">
            <a:avLst/>
          </a:prstGeom>
          <a:ln w="412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1898751" y="4480772"/>
            <a:ext cx="488847" cy="575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b)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00514" y="4654168"/>
            <a:ext cx="1809524" cy="39276"/>
          </a:xfrm>
          <a:prstGeom prst="straightConnector1">
            <a:avLst/>
          </a:prstGeom>
          <a:ln w="412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2357118" y="5461997"/>
            <a:ext cx="488847" cy="575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45517" y="5417820"/>
            <a:ext cx="1308323" cy="312420"/>
          </a:xfrm>
          <a:prstGeom prst="straightConnector1">
            <a:avLst/>
          </a:prstGeom>
          <a:ln w="412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6563137" y="3798381"/>
            <a:ext cx="488847" cy="575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d)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572000" y="3990424"/>
            <a:ext cx="2036857" cy="182903"/>
          </a:xfrm>
          <a:prstGeom prst="straightConnector1">
            <a:avLst/>
          </a:prstGeom>
          <a:ln w="412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6510380" y="5099747"/>
            <a:ext cx="488847" cy="575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e)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816424" y="5326380"/>
            <a:ext cx="1746714" cy="0"/>
          </a:xfrm>
          <a:prstGeom prst="straightConnector1">
            <a:avLst/>
          </a:prstGeom>
          <a:ln w="412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3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8.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3074" name="Picture 2" descr="http://dendro.cnre.vt.edu/dendrology/images/Betula%20populifolia/lea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919413" y="814387"/>
            <a:ext cx="3171825" cy="56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2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shows the correct range map for this tree?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Its leaves are: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Undulate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Incised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Serrulate</a:t>
            </a: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Doubly Serrate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a) 		b)		      c)	                    d)	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4098" name="Picture 2" descr="http://dendro.cnre.vt.edu/dendrology/images/Betula%20populifolia/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50" y="1548244"/>
            <a:ext cx="169073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endro.cnre.vt.edu/dendrology/images/Corylus%20americana/ma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436" y="1593271"/>
            <a:ext cx="165609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endro.cnre.vt.edu/dendrology/images/Corylus%20cornuta/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593271"/>
            <a:ext cx="19240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dendro.cnre.vt.edu/dendrology/images/Alnus%20incana%20ssp.%20tenuifolia/ma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0150" y="1600200"/>
            <a:ext cx="1570759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9.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5122" name="Picture 2" descr="http://dendro.cnre.vt.edu/dendrology/images/Prunus%20serotina/lea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34177" y="793204"/>
            <a:ext cx="3875647" cy="58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6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shows a picture of this tree’s flowers?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The young bark of this tree has horizontal ____________ on it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55570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a) 		    b)		         c)	       d)	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6146" name="Picture 2" descr="Black Cherry 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782" y="1680989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as.vanderbilt.edu/bioimages/biohires/d/hdivi5-fl243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971570" y="216416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duke.edu/~jspippen/plants/quercus-alba090411-8200dukez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5781" y="1687916"/>
            <a:ext cx="1288474" cy="28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cdn2.arkive.org/media/C1/C1059358-5312-42E2-A0A5-385E397606AE/Presentation.Large/White-cedar-flower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722364" y="2433152"/>
            <a:ext cx="286207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1.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3078" name="Picture 6" descr="http://perverdonk.com/wild%20flowers/Trees_and_Shrubs/Walnut%20Tree/200209150220%20Black%20Walnut%20Tree%20(Juglans%20nigra)%20-%20Isabella%20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955" y="1319982"/>
            <a:ext cx="6794091" cy="50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10.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3" name="Picture 2" descr="http://www.carolinanature.com/trees/saal11706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1224" y="1423219"/>
            <a:ext cx="6761553" cy="48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best describes the fruit of this tree?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Berry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Drupe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Samara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Pome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Pod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Capsule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Other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Name one way that the oil of this tree is used.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11.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11268" name="Picture 4" descr="http://thelifeofyourtime.files.wordpress.com/2012/07/dscf68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174" y="1637071"/>
            <a:ext cx="6233652" cy="467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7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best describes the flowers of this tree?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Arranged in </a:t>
            </a:r>
            <a:r>
              <a:rPr lang="en-US" dirty="0" err="1">
                <a:latin typeface="Arial" pitchFamily="34" charset="0"/>
                <a:ea typeface="Kozuka Gothic Pro R" pitchFamily="34" charset="-128"/>
                <a:cs typeface="Arial" pitchFamily="34" charset="0"/>
              </a:rPr>
              <a:t>salverform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corollas 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3 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lobes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Arranged 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in </a:t>
            </a:r>
            <a:r>
              <a:rPr lang="en-US" dirty="0" err="1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salverform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 corollas 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of 5 lobes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Arranged 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in </a:t>
            </a:r>
            <a:r>
              <a:rPr lang="en-US" dirty="0" err="1">
                <a:latin typeface="Arial" pitchFamily="34" charset="0"/>
                <a:ea typeface="Kozuka Gothic Pro R" pitchFamily="34" charset="-128"/>
                <a:cs typeface="Arial" pitchFamily="34" charset="0"/>
              </a:rPr>
              <a:t>campanulate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corollas 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3 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lobes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Arranged in </a:t>
            </a:r>
            <a:r>
              <a:rPr lang="en-US" dirty="0" err="1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campanulate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 corollas of 5 lobes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List 2 uses for the bark of this tree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1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12.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6146" name="Picture 2" descr="Large Photo of Ginkgo bilob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371600"/>
            <a:ext cx="7924800" cy="50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The soil that it inhabits has approximately what pH range?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3.5 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– 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4.0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4.0 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– 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4.5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4.5 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– 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5.0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5.0 – 5.5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5.5 – 6.0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Why are male trees more popular in cities?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13.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7174" name="Picture 6" descr="Large Photo of Acer sacchar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292928" y="713509"/>
            <a:ext cx="4558144" cy="61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shows a picture of this tree’s twig?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This tree is the primary source of what popular (edible) substance?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a) 		b)		c)	             d)	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8194" name="Picture 2" descr="Sugar Maple: Twig, Bu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13030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treetrees.com/Fotos/norway_maple_bu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810374" y="2009774"/>
            <a:ext cx="20574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norwichadventure.files.wordpress.com/2011/04/redmaple-bu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752599"/>
            <a:ext cx="156362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ohio.edu/plantbio/staff/cantino/Photo%20Library/silver%20maple%20bud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4200" y="1752599"/>
            <a:ext cx="127155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14.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9222" name="Picture 6" descr="http://dendro.cnre.vt.edu/dendrology/images/Fraxinus%20americana/lea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151302" y="436801"/>
            <a:ext cx="4841397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describes the fruit of this tree?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Berry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Drupe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Samara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Pome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Pod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Capsule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Other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List 2 things the wood of this tree is used for.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2900" y="609600"/>
            <a:ext cx="8458200" cy="5715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describes this tree’s leaves?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Opposite and entire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Alternate and entire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Opposite and serrated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Alternate and serrated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Why can’t many garden plants grow under this tree?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The thick canopy of leaves on this tree completely blocks all sunlight from reaching any plants below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Its roots secrete a toxic substance that prevent other plants from growing near it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Its spreading roots absorb all the nutrients from the soil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Its roots seek out and take in lots of sulfur, making other plants deficient in this essential element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None of the above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15.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04900" y="1752600"/>
            <a:ext cx="6934200" cy="3613487"/>
            <a:chOff x="838200" y="1752600"/>
            <a:chExt cx="6934200" cy="3613487"/>
          </a:xfrm>
        </p:grpSpPr>
        <p:pic>
          <p:nvPicPr>
            <p:cNvPr id="10242" name="Picture 2" descr="Norway Maple Lea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752600"/>
              <a:ext cx="4038600" cy="361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Norway Maple Fru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286000"/>
              <a:ext cx="2895600" cy="2590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328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pictures belong to this tree?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List 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one way 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to tell the difference between this tree and 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tree #13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11268" name="Picture 4" descr="http://farm3.static.flickr.com/2146/2180629992_f6d873d6b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707923"/>
            <a:ext cx="1447799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600200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a) 		b)	          c)	            d)	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11270" name="Picture 6" descr="flow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286" y="1703352"/>
            <a:ext cx="1447020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encrypted-tbn2.google.com/images?q=tbn:ANd9GcTJawPKGp4GHwwToqXQUdWN4-8QllbSl1u_RJHbCBek4iWj52ImP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702" y="1703352"/>
            <a:ext cx="1630103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4.bp.blogspot.com/_PFomSlqFDbA/SS_96IPyJjI/AAAAAAAAHYY/znsT2rQG7UU/s400/Cedar+seeds+edit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1371" y="1703352"/>
            <a:ext cx="1857829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16.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12292" name="Picture 4" descr="http://www.cas.vanderbilt.edu/bioimages/biohires/j/hjuvi--tw111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286000" y="38100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What kinds of land does this tree grow best in?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Barren soils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Acidic wetlands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Snowy mountains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Deciduous forests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What is the name of the bird that was named after this tree because it eats its berries?</a:t>
            </a:r>
          </a:p>
        </p:txBody>
      </p:sp>
    </p:spTree>
    <p:extLst>
      <p:ext uri="{BB962C8B-B14F-4D97-AF65-F5344CB8AC3E}">
        <p14:creationId xmlns:p14="http://schemas.microsoft.com/office/powerpoint/2010/main" val="9092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17.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12290" name="Picture 2" descr="http://www.chewvalleytrees.co.uk/images/products/Platunus-acerifolia--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987" y="1434279"/>
            <a:ext cx="6622026" cy="49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This tree is ____________ and its fruit is a multiple of _______________.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Monoecious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, capsules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Monoecious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achenes</a:t>
            </a: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Dioecious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, capsules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Dioecious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achenes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leaves are the sole food source for larvae of 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rare butterfly?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18.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14338" name="Picture 2" descr="Large Photo of Liquidambar styraciflu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2171" y="1679260"/>
            <a:ext cx="5999658" cy="44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pictures show a male flower of this tree?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How many seeds does this tree’s fruit release from each capsule?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a) 		b)	           c)	            d)	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15362" name="Picture 2" descr="http://www.cas.vanderbilt.edu/bioimages/biohires/l/hlist2-flmale319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717964"/>
            <a:ext cx="1371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bobklips.com/bobs_website/POPUDELT-staminate-catkins-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5400" y="1717964"/>
            <a:ext cx="123305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upload.wikimedia.org/wikipedia/commons/a/aa/Laburnum_anagyroides_hanging_flower_cluster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5400" y="1717964"/>
            <a:ext cx="13144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www.natures-desktop-hd.com/wallpaper-previews/blossom/catkins-tree-blossom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8891" y="1717964"/>
            <a:ext cx="124690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19.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16386" name="Picture 2" descr="http://www.cas.vanderbilt.edu/bioimages/biohires/q/hqual--lfsun124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286000" y="38100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6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statements is true?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The tree grows best on 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shallow, rocky lowland plains.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It has one 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most useful woods for heavy </a:t>
            </a: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construction.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It has a very compressed columnar shape.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The cap of its acorn stays firmly attached even at maturity.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How was this tree selected to be the official state tree of Illinois?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2.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4098" name="Picture 2" descr="http://upload.wikimedia.org/wikipedia/commons/c/c1/Ilex_opaca_USD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9344" y="1463233"/>
            <a:ext cx="7225312" cy="49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20.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17410" name="Picture 2" descr="http://dendro.cnre.vt.edu/dendrology/images/Chamaecyparis%20thyoides/fru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279677" y="486996"/>
            <a:ext cx="4584646" cy="66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8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5486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shows a picture of this tree’s bark?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The leaf is very __________ when crushed.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18434" name="Picture 2" descr="http://dendro.cnre.vt.edu/dendrology/images/Chamaecyparis%20thyoides/bark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684944"/>
            <a:ext cx="1371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605460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a) 		b)	           c)	             d)	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18436" name="Picture 4" descr="http://gobotany.newfs.org/media/species/latest/Cupressaceae/chamaecyparis-thyoides-ba-dcamer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665894"/>
            <a:ext cx="153584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ibiblio.org/botnet/AngiospermBark/whiteoak_bar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665894"/>
            <a:ext cx="137772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www.kingston-ny.gov/images/Recreation/EAB/Ash-Tree-Bark---Smal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665894"/>
            <a:ext cx="138099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0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21. Matching </a:t>
            </a:r>
            <a:b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(6 points)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19458" name="Picture 2" descr="http://0.tqn.com/d/forestry/1/0/r/3/tree_leav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8" t="19469" r="84141" b="67875"/>
          <a:stretch/>
        </p:blipFill>
        <p:spPr bwMode="auto">
          <a:xfrm>
            <a:off x="3729089" y="4712318"/>
            <a:ext cx="554182" cy="128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0.tqn.com/d/forestry/1/0/r/3/tree_leav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4" t="1461" r="76984" b="83284"/>
          <a:stretch/>
        </p:blipFill>
        <p:spPr bwMode="auto">
          <a:xfrm>
            <a:off x="1484652" y="1164306"/>
            <a:ext cx="812801" cy="15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719842"/>
            <a:ext cx="2362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en-US" sz="2600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Deltoid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Elliptical</a:t>
            </a:r>
          </a:p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en-US" sz="2600" dirty="0" err="1">
                <a:latin typeface="Arial" pitchFamily="34" charset="0"/>
                <a:ea typeface="Kozuka Gothic Pro R" pitchFamily="34" charset="-128"/>
                <a:cs typeface="Arial" pitchFamily="34" charset="0"/>
              </a:rPr>
              <a:t>Lanceolate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Linear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600" dirty="0" err="1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Obovate</a:t>
            </a:r>
            <a:endParaRPr lang="en-US" sz="2600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Ovate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7452" y="1712249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7" name="Picture 2" descr="http://0.tqn.com/d/forestry/1/0/r/3/tree_leav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84" r="57070" b="83283"/>
          <a:stretch/>
        </p:blipFill>
        <p:spPr bwMode="auto">
          <a:xfrm>
            <a:off x="1491579" y="2716180"/>
            <a:ext cx="997527" cy="17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3652" y="3317557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B.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9" name="Picture 2" descr="http://0.tqn.com/d/forestry/1/0/r/3/tree_leav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78" t="1157" r="36464" b="83283"/>
          <a:stretch/>
        </p:blipFill>
        <p:spPr bwMode="auto">
          <a:xfrm>
            <a:off x="1450014" y="4416825"/>
            <a:ext cx="1080655" cy="15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03652" y="4993957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C.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12" name="Picture 2" descr="http://0.tqn.com/d/forestry/1/0/r/3/tree_leav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51" t="20286" r="26364" b="67593"/>
          <a:stretch/>
        </p:blipFill>
        <p:spPr bwMode="auto">
          <a:xfrm>
            <a:off x="3687525" y="1433945"/>
            <a:ext cx="581892" cy="12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0.tqn.com/d/forestry/1/0/r/3/tree_leav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01" t="19878" r="4343" b="67729"/>
          <a:stretch/>
        </p:blipFill>
        <p:spPr bwMode="auto">
          <a:xfrm>
            <a:off x="3472779" y="2936120"/>
            <a:ext cx="1066801" cy="12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37252" y="1804250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D.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4852" y="3317557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E.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3452" y="5070157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F.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22. Fill-In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(10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points)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20484" name="Picture 4" descr="http://img.sparknotes.com/figures/B/b1ab5bb87aee74a86fdae78ed564e663/flow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360169"/>
            <a:ext cx="4876800" cy="51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1135942"/>
            <a:ext cx="1066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28800" y="1503562"/>
            <a:ext cx="1066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8400" y="1964122"/>
            <a:ext cx="838200" cy="150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0" y="2749457"/>
            <a:ext cx="1066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98173" y="3396444"/>
            <a:ext cx="1066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50919" y="3764243"/>
            <a:ext cx="1066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22864" y="4401371"/>
            <a:ext cx="1066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71204" y="4510631"/>
            <a:ext cx="1066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69627" y="3619699"/>
            <a:ext cx="1066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69627" y="2666871"/>
            <a:ext cx="1066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69627" y="1735193"/>
            <a:ext cx="1066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1534" y="1547660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261" y="1798181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B.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3934" y="2802319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C.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3974" y="3468708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D.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1708" y="4541661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J.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0745" y="3564278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357" y="2503235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H.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14212" y="1827129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G.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50234" y="4289088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F.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2868" y="3879775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E.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23. Matching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(7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points)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1135942"/>
            <a:ext cx="1066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799" y="1506248"/>
            <a:ext cx="35536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600" dirty="0" err="1">
                <a:latin typeface="Arial" pitchFamily="34" charset="0"/>
                <a:ea typeface="Kozuka Gothic Pro R" pitchFamily="34" charset="-128"/>
                <a:cs typeface="Arial" pitchFamily="34" charset="0"/>
              </a:rPr>
              <a:t>Dioecious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600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Hermaphrodite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 err="1">
                <a:latin typeface="Arial" pitchFamily="34" charset="0"/>
                <a:ea typeface="Kozuka Gothic Pro R" pitchFamily="34" charset="-128"/>
                <a:cs typeface="Arial" pitchFamily="34" charset="0"/>
              </a:rPr>
              <a:t>Monoecious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Petals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 err="1">
                <a:latin typeface="Arial" pitchFamily="34" charset="0"/>
                <a:ea typeface="Kozuka Gothic Pro R" pitchFamily="34" charset="-128"/>
                <a:cs typeface="Arial" pitchFamily="34" charset="0"/>
              </a:rPr>
              <a:t>Pistals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Sepals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Stamens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45527" y="1506248"/>
            <a:ext cx="47936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lphaLcParenR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Usually green and leaf-like</a:t>
            </a:r>
          </a:p>
          <a:p>
            <a:pPr marL="514350" indent="-514350">
              <a:buFontTx/>
              <a:buAutoNum type="alphaLcParenR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Usually brightly-colored</a:t>
            </a:r>
          </a:p>
          <a:p>
            <a:pPr marL="514350" indent="-514350">
              <a:buFontTx/>
              <a:buAutoNum type="alphaLcParenR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The male reproductive structures</a:t>
            </a:r>
          </a:p>
          <a:p>
            <a:pPr marL="514350" indent="-514350">
              <a:buFontTx/>
              <a:buAutoNum type="alphaLcParenR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The female reproductive structures</a:t>
            </a:r>
          </a:p>
          <a:p>
            <a:pPr marL="514350" indent="-514350">
              <a:buFontTx/>
              <a:buAutoNum type="alphaLcParenR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Female and male on the same tree</a:t>
            </a:r>
          </a:p>
          <a:p>
            <a:pPr marL="514350" indent="-514350">
              <a:buFontTx/>
              <a:buAutoNum type="alphaLcParenR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Female and male on separate trees</a:t>
            </a:r>
          </a:p>
          <a:p>
            <a:pPr marL="514350" indent="-514350">
              <a:buFontTx/>
              <a:buAutoNum type="alphaLcParenR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Female and male organs on the same flower</a:t>
            </a:r>
          </a:p>
        </p:txBody>
      </p:sp>
    </p:spTree>
    <p:extLst>
      <p:ext uri="{BB962C8B-B14F-4D97-AF65-F5344CB8AC3E}">
        <p14:creationId xmlns:p14="http://schemas.microsoft.com/office/powerpoint/2010/main" val="28239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uic.edu/classes/bios/bios100/lectf03am/treetrun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1450" y="1293936"/>
            <a:ext cx="6296025" cy="55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24. Fill-In </a:t>
            </a:r>
            <a:b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(8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points)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1661" y="5455475"/>
            <a:ext cx="1320554" cy="37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59655" y="6036107"/>
            <a:ext cx="889949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47648" y="4815239"/>
            <a:ext cx="1836388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47648" y="4176188"/>
            <a:ext cx="1066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35944" y="6379672"/>
            <a:ext cx="510345" cy="246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69077" y="3732427"/>
            <a:ext cx="1066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5915" y="3732427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548" y="4338336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B.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3884" y="4949177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C.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5722" y="5441620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D.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6491" y="6129609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F.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3855" y="5750366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E.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257348" y="5673327"/>
            <a:ext cx="588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24861" y="5175748"/>
            <a:ext cx="1066800" cy="120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1942" y="5368431"/>
            <a:ext cx="662687" cy="133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3321715" y="5960209"/>
            <a:ext cx="1360962" cy="256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859682" y="6094640"/>
            <a:ext cx="1742836" cy="68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14235" y="5883387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G.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4235" y="6326687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H.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25. Matching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(7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points)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1135942"/>
            <a:ext cx="10668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8388" y="5017468"/>
            <a:ext cx="8659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06966" y="1768418"/>
            <a:ext cx="47936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lphaLcParenR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Auxiliary Bud</a:t>
            </a:r>
          </a:p>
          <a:p>
            <a:pPr marL="514350" indent="-514350">
              <a:buFontTx/>
              <a:buAutoNum type="alphaLcParenR"/>
            </a:pPr>
            <a:r>
              <a:rPr lang="en-US" sz="2600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Conical</a:t>
            </a:r>
          </a:p>
          <a:p>
            <a:pPr marL="514350" indent="-514350">
              <a:buFontTx/>
              <a:buAutoNum type="alphaLcParenR"/>
            </a:pPr>
            <a:r>
              <a:rPr lang="en-US" sz="2600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Narrowly Conical</a:t>
            </a:r>
          </a:p>
          <a:p>
            <a:pPr marL="514350" indent="-514350">
              <a:buFontTx/>
              <a:buAutoNum type="alphaLcParenR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Ovoid</a:t>
            </a:r>
          </a:p>
          <a:p>
            <a:pPr marL="514350" indent="-514350">
              <a:buFontTx/>
              <a:buAutoNum type="alphaLcParenR"/>
            </a:pPr>
            <a:r>
              <a:rPr lang="en-US" sz="2600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Rounded</a:t>
            </a:r>
          </a:p>
          <a:p>
            <a:pPr marL="514350" indent="-514350">
              <a:buFontTx/>
              <a:buAutoNum type="alphaLcParenR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Superposed</a:t>
            </a:r>
          </a:p>
          <a:p>
            <a:pPr marL="514350" indent="-514350">
              <a:buFontTx/>
              <a:buAutoNum type="alphaLcParenR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Terminal </a:t>
            </a:r>
            <a:r>
              <a:rPr lang="en-US" sz="2600" dirty="0">
                <a:latin typeface="Arial" pitchFamily="34" charset="0"/>
                <a:ea typeface="Kozuka Gothic Pro R" pitchFamily="34" charset="-128"/>
                <a:cs typeface="Arial" pitchFamily="34" charset="0"/>
              </a:rPr>
              <a:t>Bud</a:t>
            </a:r>
          </a:p>
          <a:p>
            <a:pPr marL="514350" indent="-514350">
              <a:buFontTx/>
              <a:buAutoNum type="alphaLcParenR"/>
            </a:pPr>
            <a:endParaRPr lang="en-US" sz="2600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22530" name="Picture 2" descr="http://www.uwgb.edu/biodiversity/herbarium/trees/axillary_lateral_bud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203" y="1382163"/>
            <a:ext cx="1561234" cy="28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3654" y="1548423"/>
            <a:ext cx="865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endParaRPr lang="en-US" sz="2600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2872" y="2858214"/>
            <a:ext cx="8659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B.</a:t>
            </a:r>
          </a:p>
        </p:txBody>
      </p:sp>
      <p:pic>
        <p:nvPicPr>
          <p:cNvPr id="10" name="Picture 4" descr="Buds and Leaf Margi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4601" y="5071887"/>
            <a:ext cx="1558967" cy="123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Buds and Leaf Margi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203" y="4639576"/>
            <a:ext cx="856343" cy="124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Buds and Leaf Margin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2494" y="4966148"/>
            <a:ext cx="622464" cy="123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Buds and Leaf Margin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2432" y="3350657"/>
            <a:ext cx="841828" cy="123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Buds and Leaf Margin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4601" y="1473371"/>
            <a:ext cx="933203" cy="129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29476" y="1748477"/>
            <a:ext cx="8659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9476" y="3721606"/>
            <a:ext cx="8659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3115" y="5263689"/>
            <a:ext cx="8659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F.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9476" y="5395362"/>
            <a:ext cx="8659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G.</a:t>
            </a:r>
          </a:p>
        </p:txBody>
      </p:sp>
    </p:spTree>
    <p:extLst>
      <p:ext uri="{BB962C8B-B14F-4D97-AF65-F5344CB8AC3E}">
        <p14:creationId xmlns:p14="http://schemas.microsoft.com/office/powerpoint/2010/main" val="2342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is an image of the bark of this tree?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914400" lvl="1" indent="-514350">
              <a:buFont typeface="+mj-lt"/>
              <a:buAutoNum type="alphaLcParenR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914400" lvl="1" indent="-514350">
              <a:buFont typeface="+mj-lt"/>
              <a:buAutoNum type="alphaLcParenR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914400" lvl="1" indent="-514350">
              <a:buFont typeface="+mj-lt"/>
              <a:buAutoNum type="alphaLcParenR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It is the state tree of: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Delaware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Connecticut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Massachusetts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New Jersey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Maryland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47800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a) 		 b)		   c)		    d)	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4098" name="Picture 2" descr="http://dendro.cnre.vt.edu/dendrology/images/Ilex%20opaca/bark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495098"/>
            <a:ext cx="1211376" cy="18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wncnaturally.com/Images/PersimmonBar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1" y="1495098"/>
            <a:ext cx="137363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xtension.iastate.edu/pme/EABGallery/EABGallery-NewPictures/22-57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7989" y="1495098"/>
            <a:ext cx="1526411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1.bp.blogspot.com/-Z_bGsXXz4II/T0RiF1rrQgI/AAAAAAAABTQ/M3VR5ealeXI/s1600/Copy%2Bof%2BDSC_547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5343" y="1495097"/>
            <a:ext cx="112748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3.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6148" name="Picture 4" descr="http://www.cas.vanderbilt.edu/bioimages/biohires/m/hmapo--lfseveral1111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8923" y="1290492"/>
            <a:ext cx="6966155" cy="52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followings statements about the fruit of this tree is false?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It has a pleasant and mild odor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It is edible for the most part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Few native animals make use of it as a food source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Eating it may cause vomiting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Native Americans used the wood to make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Swords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Shoes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Medicine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Bows</a:t>
            </a:r>
          </a:p>
        </p:txBody>
      </p:sp>
    </p:spTree>
    <p:extLst>
      <p:ext uri="{BB962C8B-B14F-4D97-AF65-F5344CB8AC3E}">
        <p14:creationId xmlns:p14="http://schemas.microsoft.com/office/powerpoint/2010/main" val="32791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4. Identify This Specimen</a:t>
            </a: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8194" name="Picture 2" descr="http://www.cas.vanderbilt.edu/bioimages/biohires/p/hpiec2-cofemale-1yr341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801" y="1295400"/>
            <a:ext cx="34543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Which of the following is an image of a mature cone of this tree?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This tree prefers which type of soil?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Well-drained, dry soils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Wetlands and marshes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Mountainous, rocky soil</a:t>
            </a:r>
          </a:p>
        </p:txBody>
      </p:sp>
      <p:pic>
        <p:nvPicPr>
          <p:cNvPr id="9218" name="Picture 2" descr="http://www.cas.vanderbilt.edu/bioimages/biohires/p/hpiec2-co166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904" y="1654024"/>
            <a:ext cx="1574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600200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ea typeface="Kozuka Gothic Pro R" pitchFamily="34" charset="-128"/>
                <a:cs typeface="Arial" pitchFamily="34" charset="0"/>
              </a:rPr>
              <a:t>a) 		  b)		     c)	                  d)	</a:t>
            </a:r>
            <a:endParaRPr lang="en-US" sz="2600" dirty="0"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pic>
        <p:nvPicPr>
          <p:cNvPr id="9220" name="Picture 4" descr="http://www.winterwoods.com/art/cones/cone-easternwhite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74592" y="1989121"/>
            <a:ext cx="2359152" cy="1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bedfordaudubon.org/images/seasons/winter/pinus_rigida-pitch-pine-c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4032" y="1654024"/>
            <a:ext cx="1714500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upload.wikimedia.org/wikipedia/commons/thumb/8/88/Pseudotsuga_macrocarpa_cone.jpg/220px-Pseudotsuga_macrocarpa_con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7600" y="1650975"/>
            <a:ext cx="1101435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1109</Words>
  <Application>Microsoft Office PowerPoint</Application>
  <PresentationFormat>On-screen Show (4:3)</PresentationFormat>
  <Paragraphs>258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SilverNight’s Forestry Practice Test (NJ)</vt:lpstr>
      <vt:lpstr>1. Identify This Specimen</vt:lpstr>
      <vt:lpstr>PowerPoint Presentation</vt:lpstr>
      <vt:lpstr>2. Identify This Specimen</vt:lpstr>
      <vt:lpstr>PowerPoint Presentation</vt:lpstr>
      <vt:lpstr>3. Identify This Specimen</vt:lpstr>
      <vt:lpstr>PowerPoint Presentation</vt:lpstr>
      <vt:lpstr>4. Identify This Specimen</vt:lpstr>
      <vt:lpstr>PowerPoint Presentation</vt:lpstr>
      <vt:lpstr>5. Identify This Specimen</vt:lpstr>
      <vt:lpstr>PowerPoint Presentation</vt:lpstr>
      <vt:lpstr>6. Identify This Specimen</vt:lpstr>
      <vt:lpstr>PowerPoint Presentation</vt:lpstr>
      <vt:lpstr>7. Identify This Specimen</vt:lpstr>
      <vt:lpstr>PowerPoint Presentation</vt:lpstr>
      <vt:lpstr>8. Identify This Specimen</vt:lpstr>
      <vt:lpstr>PowerPoint Presentation</vt:lpstr>
      <vt:lpstr>9. Identify This Specimen</vt:lpstr>
      <vt:lpstr>PowerPoint Presentation</vt:lpstr>
      <vt:lpstr>10. Identify This Specimen</vt:lpstr>
      <vt:lpstr>PowerPoint Presentation</vt:lpstr>
      <vt:lpstr>11. Identify This Specimen</vt:lpstr>
      <vt:lpstr>PowerPoint Presentation</vt:lpstr>
      <vt:lpstr>12. Identify This Specimen</vt:lpstr>
      <vt:lpstr>PowerPoint Presentation</vt:lpstr>
      <vt:lpstr>13. Identify This Specimen</vt:lpstr>
      <vt:lpstr>PowerPoint Presentation</vt:lpstr>
      <vt:lpstr>14. Identify This Specimen</vt:lpstr>
      <vt:lpstr>PowerPoint Presentation</vt:lpstr>
      <vt:lpstr>15. Identify This Specimen</vt:lpstr>
      <vt:lpstr>PowerPoint Presentation</vt:lpstr>
      <vt:lpstr>16. Identify This Specimen</vt:lpstr>
      <vt:lpstr>PowerPoint Presentation</vt:lpstr>
      <vt:lpstr>17. Identify This Specimen</vt:lpstr>
      <vt:lpstr>PowerPoint Presentation</vt:lpstr>
      <vt:lpstr>18. Identify This Specimen</vt:lpstr>
      <vt:lpstr>PowerPoint Presentation</vt:lpstr>
      <vt:lpstr>19. Identify This Specimen</vt:lpstr>
      <vt:lpstr>PowerPoint Presentation</vt:lpstr>
      <vt:lpstr>20. Identify This Specimen</vt:lpstr>
      <vt:lpstr>PowerPoint Presentation</vt:lpstr>
      <vt:lpstr>21. Matching  (6 points)</vt:lpstr>
      <vt:lpstr>22. Fill-In  (10 points)</vt:lpstr>
      <vt:lpstr>23. Matching  (7 points)</vt:lpstr>
      <vt:lpstr>24. Fill-In  (8 points)</vt:lpstr>
      <vt:lpstr>25. Matching  (7 points)</vt:lpstr>
    </vt:vector>
  </TitlesOfParts>
  <Company>UCVTS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Zhou</dc:creator>
  <cp:lastModifiedBy>Zhou</cp:lastModifiedBy>
  <cp:revision>110</cp:revision>
  <dcterms:created xsi:type="dcterms:W3CDTF">2011-12-30T16:52:34Z</dcterms:created>
  <dcterms:modified xsi:type="dcterms:W3CDTF">2013-03-18T01:50:28Z</dcterms:modified>
</cp:coreProperties>
</file>