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75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80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6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9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17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18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46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15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5807-A4AA-4394-9933-1E03329399C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A2F1-0AF9-44B6-B99F-9803F7D8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4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431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Welcome to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Entomology Test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v. </a:t>
            </a:r>
            <a:r>
              <a:rPr lang="en-US" sz="2400" dirty="0" err="1" smtClean="0"/>
              <a:t>Team.Trial.Test</a:t>
            </a:r>
            <a:r>
              <a:rPr lang="en-US" sz="2400" dirty="0" smtClean="0"/>
              <a:t>	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4576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06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alking stick that wasn't. Maybe Carausius morosus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6" b="18027"/>
          <a:stretch/>
        </p:blipFill>
        <p:spPr bwMode="auto">
          <a:xfrm>
            <a:off x="1438345" y="205721"/>
            <a:ext cx="6519971" cy="32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51" y="2887487"/>
            <a:ext cx="3460396" cy="37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olweb.org/tree/ToLimages/Termite1cropp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58"/>
          <a:stretch/>
        </p:blipFill>
        <p:spPr bwMode="auto">
          <a:xfrm>
            <a:off x="4000092" y="3429000"/>
            <a:ext cx="4793179" cy="31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0575" y="56694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16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0251" y="4421895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17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8316" y="537485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8982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07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ile:Lycaenidae - Cupido (Everes) alcet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2" t="11333" r="28708" b="16000"/>
          <a:stretch/>
        </p:blipFill>
        <p:spPr bwMode="auto">
          <a:xfrm>
            <a:off x="274360" y="1285017"/>
            <a:ext cx="4171308" cy="44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lver-Spotted Skipper Butterf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4" t="7506" r="7296" b="8542"/>
          <a:stretch/>
        </p:blipFill>
        <p:spPr bwMode="auto">
          <a:xfrm>
            <a:off x="4539281" y="217250"/>
            <a:ext cx="4405764" cy="32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le:Apantesis phalera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841" y="3429000"/>
            <a:ext cx="3787800" cy="32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4522" y="181856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19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71740" y="336108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36640" y="593450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1902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08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www.doyourownpestcontrol.com/brown_stink_bug_ad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2" b="6792"/>
          <a:stretch/>
        </p:blipFill>
        <p:spPr bwMode="auto">
          <a:xfrm>
            <a:off x="679451" y="2944500"/>
            <a:ext cx="3194050" cy="37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le:Corythucha.ciliata.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2" t="9757" r="6375" b="11239"/>
          <a:stretch/>
        </p:blipFill>
        <p:spPr bwMode="auto">
          <a:xfrm>
            <a:off x="2165349" y="231608"/>
            <a:ext cx="4705351" cy="30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Eichen-Schmuckwanze Rhabdomiris striatellus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4" t="8542" r="4130" b="13996"/>
          <a:stretch/>
        </p:blipFill>
        <p:spPr bwMode="auto">
          <a:xfrm>
            <a:off x="4343398" y="3274096"/>
            <a:ext cx="4406901" cy="34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67906" y="336108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22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0942" y="463947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23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70142" y="378857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57618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09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got1mag.com/blogs/media/blogs/loloh/%E8%82%89%E8%A0%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6" t="14742" r="18114" b="11165"/>
          <a:stretch/>
        </p:blipFill>
        <p:spPr bwMode="auto">
          <a:xfrm>
            <a:off x="215899" y="1282700"/>
            <a:ext cx="3764917" cy="39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485" y="231608"/>
            <a:ext cx="4771846" cy="35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nknown Robber 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956808"/>
            <a:ext cx="5087531" cy="26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8542" y="427117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25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09742" y="278266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26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91339" y="4271170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7466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10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apilio polyxenes larva extending osmeter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5" r="3958"/>
          <a:stretch/>
        </p:blipFill>
        <p:spPr bwMode="auto">
          <a:xfrm>
            <a:off x="215899" y="727774"/>
            <a:ext cx="4295941" cy="30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Lagarta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33"/>
          <a:stretch/>
        </p:blipFill>
        <p:spPr bwMode="auto">
          <a:xfrm>
            <a:off x="4533900" y="1074037"/>
            <a:ext cx="4432300" cy="38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43395" y="95388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28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07922" y="370317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30</a:t>
            </a:r>
            <a:endParaRPr lang="en-US" sz="3600" b="1" dirty="0"/>
          </a:p>
        </p:txBody>
      </p:sp>
      <p:pic>
        <p:nvPicPr>
          <p:cNvPr id="11268" name="Picture 4" descr="Sphingidae, larva, lateral - Paonias myop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1" r="4523"/>
          <a:stretch/>
        </p:blipFill>
        <p:spPr bwMode="auto">
          <a:xfrm>
            <a:off x="215900" y="3720433"/>
            <a:ext cx="4523747" cy="2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24522" y="4122505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6487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1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11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www.brisbaneinsects.com/brisbane_scarabs/images/PWC_9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3" t="7620" r="3401" b="3268"/>
          <a:stretch/>
        </p:blipFill>
        <p:spPr bwMode="auto">
          <a:xfrm>
            <a:off x="419768" y="492736"/>
            <a:ext cx="4025900" cy="29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saltuna-bornholm.dk/humator_de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242" y="804189"/>
            <a:ext cx="3493169" cy="52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chris-schuster.com/pics/insects/beetles/soldier_beetle/cantharis_pellucida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98" t="8237" r="14221" b="10915"/>
          <a:stretch/>
        </p:blipFill>
        <p:spPr bwMode="auto">
          <a:xfrm>
            <a:off x="679450" y="3479465"/>
            <a:ext cx="3898232" cy="32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96222" y="80418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31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92022" y="210297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33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86722" y="398490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694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12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lack-and-white Damsel - Apanisagrion la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70" r="6250" b="17685"/>
          <a:stretch/>
        </p:blipFill>
        <p:spPr bwMode="auto">
          <a:xfrm>
            <a:off x="1865681" y="173983"/>
            <a:ext cx="5742837" cy="30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stes rectangularis, Slender Spread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6" t="20663" r="3132" b="4828"/>
          <a:stretch/>
        </p:blipFill>
        <p:spPr bwMode="auto">
          <a:xfrm>
            <a:off x="165098" y="3345382"/>
            <a:ext cx="4572000" cy="32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ra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098" y="3240106"/>
            <a:ext cx="4279901" cy="3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3522" y="192698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34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16720" y="5354354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35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32074" y="516367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4899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13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igeon Horntail - Tremex columba - fema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" t="5754" r="7313"/>
          <a:stretch/>
        </p:blipFill>
        <p:spPr bwMode="auto">
          <a:xfrm>
            <a:off x="200417" y="1540701"/>
            <a:ext cx="4058433" cy="40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Anthidium manicatum 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991" y="163909"/>
            <a:ext cx="3704315" cy="3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commons/0/08/Vespula_germanica_Horizontalview_Richard_Bart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556" y="3707704"/>
            <a:ext cx="4499802" cy="30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7548" y="433695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37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2754" y="278266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38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57959" y="5605677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821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14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2" name="Picture 6" descr="Pale-faced Clubskimmer - Brechmorhoga mendax - Brechmorhoga mendax -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811" y="2405215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31" y="612607"/>
            <a:ext cx="4792206" cy="35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592" y="1053217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7543" y="356505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3388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15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http://www.oocities.org/brisbane_flies/images/TACHIN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1"/>
          <a:stretch/>
        </p:blipFill>
        <p:spPr bwMode="auto">
          <a:xfrm>
            <a:off x="4096011" y="2457843"/>
            <a:ext cx="4755758" cy="41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wo-Lined Spittlebug - Prosapia bicinc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41" y="566941"/>
            <a:ext cx="4851922" cy="32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43086" y="69327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5641" y="356505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8519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7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Clear all your belongings</a:t>
            </a:r>
          </a:p>
          <a:p>
            <a:pPr algn="ctr"/>
            <a:r>
              <a:rPr lang="en-US" sz="4800" dirty="0" smtClean="0"/>
              <a:t>Besides the followings: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The things allowed for the test.</a:t>
            </a:r>
          </a:p>
          <a:p>
            <a:pPr algn="ctr"/>
            <a:r>
              <a:rPr lang="en-US" sz="4800" dirty="0" smtClean="0"/>
              <a:t>(You may use the NYS List)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851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16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File:Tetraponera sp. (Formicidae Pseudomyrmecina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4" t="11990" r="15577" b="14731"/>
          <a:stretch/>
        </p:blipFill>
        <p:spPr bwMode="auto">
          <a:xfrm>
            <a:off x="162837" y="566941"/>
            <a:ext cx="5332855" cy="34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pload.wikimedia.org/wikipedia/commons/7/71/Leaf_grasshopper_keral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4" t="17727" r="19268"/>
          <a:stretch/>
        </p:blipFill>
        <p:spPr bwMode="auto">
          <a:xfrm>
            <a:off x="3784600" y="3138302"/>
            <a:ext cx="5134141" cy="35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9450" y="249197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3741" y="4566184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7433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17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Danaida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0" t="7573" r="9490" b="20386"/>
          <a:stretch/>
        </p:blipFill>
        <p:spPr bwMode="auto">
          <a:xfrm>
            <a:off x="3485637" y="3225800"/>
            <a:ext cx="5467863" cy="34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Bembidion? - Bembid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84" y="528842"/>
            <a:ext cx="4730416" cy="33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8350" y="56694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7298" y="359299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52901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18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2409" y="693273"/>
            <a:ext cx="4284973" cy="3134875"/>
            <a:chOff x="1215025" y="566941"/>
            <a:chExt cx="3920646" cy="2906810"/>
          </a:xfrm>
        </p:grpSpPr>
        <p:pic>
          <p:nvPicPr>
            <p:cNvPr id="15362" name="Picture 2" descr="https://encrypted-tbn2.gstatic.com/images?q=tbn:ANd9GcTzmplE1i5lyCgCD2VmB7FnDTslLq6j2MFeeNSTanmRTec3_PNU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884" t="17934" r="16097"/>
            <a:stretch/>
          </p:blipFill>
          <p:spPr bwMode="auto">
            <a:xfrm>
              <a:off x="1215025" y="566941"/>
              <a:ext cx="3920646" cy="290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68386" y="1299460"/>
              <a:ext cx="1478972" cy="35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86698" y="3008668"/>
              <a:ext cx="753060" cy="35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31296" y="161437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32157" y="2583242"/>
            <a:ext cx="4222699" cy="3876357"/>
            <a:chOff x="4632157" y="2583242"/>
            <a:chExt cx="4222699" cy="3876357"/>
          </a:xfrm>
        </p:grpSpPr>
        <p:pic>
          <p:nvPicPr>
            <p:cNvPr id="15364" name="Picture 4" descr="GoatIncompmet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27" t="3177"/>
            <a:stretch/>
          </p:blipFill>
          <p:spPr bwMode="auto">
            <a:xfrm>
              <a:off x="4632157" y="2583242"/>
              <a:ext cx="4222699" cy="387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916449" y="3520200"/>
              <a:ext cx="413359" cy="307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00384" y="5223353"/>
              <a:ext cx="776613" cy="26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54312" y="450178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26310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entomology.umn.edu/cues/4015/morpology/s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88" y="336108"/>
            <a:ext cx="3739982" cy="25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19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ttp://www.entomology.umn.edu/cues/4015/morpology/cu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382" y="588472"/>
            <a:ext cx="3854721" cy="26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entomology.umn.edu/cues/4015/morpology/n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668" y="3512744"/>
            <a:ext cx="4071435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entomology.umn.edu/cues/4015/morpology/rap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" y="3258571"/>
            <a:ext cx="3565420" cy="32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80596" y="81427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17396" y="149637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97896" y="374427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8696" y="5558813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15482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17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20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://2.bp.blogspot.com/_Xn31R1e1jxI/SOnK94rn15I/AAAAAAAAAD8/LxmFCZieeDs/s1600/I10-82-grasshopp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3" t="58405"/>
          <a:stretch/>
        </p:blipFill>
        <p:spPr bwMode="auto">
          <a:xfrm>
            <a:off x="214981" y="1750380"/>
            <a:ext cx="8707351" cy="36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32157" y="5485732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I’m so nice that I’m showing this diagram</a:t>
            </a:r>
          </a:p>
        </p:txBody>
      </p:sp>
    </p:spTree>
    <p:extLst>
      <p:ext uri="{BB962C8B-B14F-4D97-AF65-F5344CB8AC3E}">
        <p14:creationId xmlns:p14="http://schemas.microsoft.com/office/powerpoint/2010/main" xmlns="" val="5454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2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21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55600" y="516141"/>
            <a:ext cx="8458200" cy="5897358"/>
            <a:chOff x="355600" y="516141"/>
            <a:chExt cx="8458200" cy="5897358"/>
          </a:xfrm>
        </p:grpSpPr>
        <p:grpSp>
          <p:nvGrpSpPr>
            <p:cNvPr id="3" name="Group 2"/>
            <p:cNvGrpSpPr/>
            <p:nvPr/>
          </p:nvGrpSpPr>
          <p:grpSpPr>
            <a:xfrm>
              <a:off x="355600" y="516141"/>
              <a:ext cx="8458200" cy="5897358"/>
              <a:chOff x="355600" y="516141"/>
              <a:chExt cx="8458200" cy="5897358"/>
            </a:xfrm>
          </p:grpSpPr>
          <p:pic>
            <p:nvPicPr>
              <p:cNvPr id="22530" name="Picture 2" descr="http://0.tqn.com/d/insects/1/5/f/E/-/-/1000px-Comstock-needham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608" t="10609" r="7966" b="9633"/>
              <a:stretch/>
            </p:blipFill>
            <p:spPr bwMode="auto">
              <a:xfrm>
                <a:off x="528353" y="962958"/>
                <a:ext cx="8093976" cy="5450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Freeform 1"/>
              <p:cNvSpPr/>
              <p:nvPr/>
            </p:nvSpPr>
            <p:spPr>
              <a:xfrm>
                <a:off x="355600" y="516141"/>
                <a:ext cx="8458200" cy="5346700"/>
              </a:xfrm>
              <a:custGeom>
                <a:avLst/>
                <a:gdLst>
                  <a:gd name="connsiteX0" fmla="*/ 50800 w 8458200"/>
                  <a:gd name="connsiteY0" fmla="*/ 762000 h 5346700"/>
                  <a:gd name="connsiteX1" fmla="*/ 2286000 w 8458200"/>
                  <a:gd name="connsiteY1" fmla="*/ 381000 h 5346700"/>
                  <a:gd name="connsiteX2" fmla="*/ 4483100 w 8458200"/>
                  <a:gd name="connsiteY2" fmla="*/ 279400 h 5346700"/>
                  <a:gd name="connsiteX3" fmla="*/ 5930900 w 8458200"/>
                  <a:gd name="connsiteY3" fmla="*/ 355600 h 5346700"/>
                  <a:gd name="connsiteX4" fmla="*/ 6273800 w 8458200"/>
                  <a:gd name="connsiteY4" fmla="*/ 508000 h 5346700"/>
                  <a:gd name="connsiteX5" fmla="*/ 6400800 w 8458200"/>
                  <a:gd name="connsiteY5" fmla="*/ 596900 h 5346700"/>
                  <a:gd name="connsiteX6" fmla="*/ 6946900 w 8458200"/>
                  <a:gd name="connsiteY6" fmla="*/ 723900 h 5346700"/>
                  <a:gd name="connsiteX7" fmla="*/ 7454900 w 8458200"/>
                  <a:gd name="connsiteY7" fmla="*/ 939800 h 5346700"/>
                  <a:gd name="connsiteX8" fmla="*/ 7721600 w 8458200"/>
                  <a:gd name="connsiteY8" fmla="*/ 1181100 h 5346700"/>
                  <a:gd name="connsiteX9" fmla="*/ 7823200 w 8458200"/>
                  <a:gd name="connsiteY9" fmla="*/ 1320800 h 5346700"/>
                  <a:gd name="connsiteX10" fmla="*/ 8064500 w 8458200"/>
                  <a:gd name="connsiteY10" fmla="*/ 1574800 h 5346700"/>
                  <a:gd name="connsiteX11" fmla="*/ 8267700 w 8458200"/>
                  <a:gd name="connsiteY11" fmla="*/ 2032000 h 5346700"/>
                  <a:gd name="connsiteX12" fmla="*/ 8229600 w 8458200"/>
                  <a:gd name="connsiteY12" fmla="*/ 2781300 h 5346700"/>
                  <a:gd name="connsiteX13" fmla="*/ 7772400 w 8458200"/>
                  <a:gd name="connsiteY13" fmla="*/ 3200400 h 5346700"/>
                  <a:gd name="connsiteX14" fmla="*/ 7175500 w 8458200"/>
                  <a:gd name="connsiteY14" fmla="*/ 3721100 h 5346700"/>
                  <a:gd name="connsiteX15" fmla="*/ 6337300 w 8458200"/>
                  <a:gd name="connsiteY15" fmla="*/ 4152900 h 5346700"/>
                  <a:gd name="connsiteX16" fmla="*/ 5499100 w 8458200"/>
                  <a:gd name="connsiteY16" fmla="*/ 4368800 h 5346700"/>
                  <a:gd name="connsiteX17" fmla="*/ 5016500 w 8458200"/>
                  <a:gd name="connsiteY17" fmla="*/ 4432300 h 5346700"/>
                  <a:gd name="connsiteX18" fmla="*/ 4673600 w 8458200"/>
                  <a:gd name="connsiteY18" fmla="*/ 4432300 h 5346700"/>
                  <a:gd name="connsiteX19" fmla="*/ 3492500 w 8458200"/>
                  <a:gd name="connsiteY19" fmla="*/ 4572000 h 5346700"/>
                  <a:gd name="connsiteX20" fmla="*/ 2095500 w 8458200"/>
                  <a:gd name="connsiteY20" fmla="*/ 4508500 h 5346700"/>
                  <a:gd name="connsiteX21" fmla="*/ 1866900 w 8458200"/>
                  <a:gd name="connsiteY21" fmla="*/ 4394200 h 5346700"/>
                  <a:gd name="connsiteX22" fmla="*/ 1244600 w 8458200"/>
                  <a:gd name="connsiteY22" fmla="*/ 4152900 h 5346700"/>
                  <a:gd name="connsiteX23" fmla="*/ 876300 w 8458200"/>
                  <a:gd name="connsiteY23" fmla="*/ 3797300 h 5346700"/>
                  <a:gd name="connsiteX24" fmla="*/ 838200 w 8458200"/>
                  <a:gd name="connsiteY24" fmla="*/ 3657600 h 5346700"/>
                  <a:gd name="connsiteX25" fmla="*/ 444500 w 8458200"/>
                  <a:gd name="connsiteY25" fmla="*/ 3111500 h 5346700"/>
                  <a:gd name="connsiteX26" fmla="*/ 63500 w 8458200"/>
                  <a:gd name="connsiteY26" fmla="*/ 4279900 h 5346700"/>
                  <a:gd name="connsiteX27" fmla="*/ 4572000 w 8458200"/>
                  <a:gd name="connsiteY27" fmla="*/ 5346700 h 5346700"/>
                  <a:gd name="connsiteX28" fmla="*/ 8318500 w 8458200"/>
                  <a:gd name="connsiteY28" fmla="*/ 4660900 h 5346700"/>
                  <a:gd name="connsiteX29" fmla="*/ 8458200 w 8458200"/>
                  <a:gd name="connsiteY29" fmla="*/ 647700 h 5346700"/>
                  <a:gd name="connsiteX30" fmla="*/ 5842000 w 8458200"/>
                  <a:gd name="connsiteY30" fmla="*/ 0 h 5346700"/>
                  <a:gd name="connsiteX31" fmla="*/ 0 w 8458200"/>
                  <a:gd name="connsiteY31" fmla="*/ 317500 h 5346700"/>
                  <a:gd name="connsiteX32" fmla="*/ 50800 w 8458200"/>
                  <a:gd name="connsiteY32" fmla="*/ 762000 h 534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458200" h="5346700">
                    <a:moveTo>
                      <a:pt x="50800" y="762000"/>
                    </a:moveTo>
                    <a:lnTo>
                      <a:pt x="2286000" y="381000"/>
                    </a:lnTo>
                    <a:lnTo>
                      <a:pt x="4483100" y="279400"/>
                    </a:lnTo>
                    <a:lnTo>
                      <a:pt x="5930900" y="355600"/>
                    </a:lnTo>
                    <a:lnTo>
                      <a:pt x="6273800" y="508000"/>
                    </a:lnTo>
                    <a:lnTo>
                      <a:pt x="6400800" y="596900"/>
                    </a:lnTo>
                    <a:lnTo>
                      <a:pt x="6946900" y="723900"/>
                    </a:lnTo>
                    <a:lnTo>
                      <a:pt x="7454900" y="939800"/>
                    </a:lnTo>
                    <a:lnTo>
                      <a:pt x="7721600" y="1181100"/>
                    </a:lnTo>
                    <a:lnTo>
                      <a:pt x="7823200" y="1320800"/>
                    </a:lnTo>
                    <a:lnTo>
                      <a:pt x="8064500" y="1574800"/>
                    </a:lnTo>
                    <a:lnTo>
                      <a:pt x="8267700" y="2032000"/>
                    </a:lnTo>
                    <a:lnTo>
                      <a:pt x="8229600" y="2781300"/>
                    </a:lnTo>
                    <a:lnTo>
                      <a:pt x="7772400" y="3200400"/>
                    </a:lnTo>
                    <a:lnTo>
                      <a:pt x="7175500" y="3721100"/>
                    </a:lnTo>
                    <a:lnTo>
                      <a:pt x="6337300" y="4152900"/>
                    </a:lnTo>
                    <a:lnTo>
                      <a:pt x="5499100" y="4368800"/>
                    </a:lnTo>
                    <a:lnTo>
                      <a:pt x="5016500" y="4432300"/>
                    </a:lnTo>
                    <a:lnTo>
                      <a:pt x="4673600" y="4432300"/>
                    </a:lnTo>
                    <a:lnTo>
                      <a:pt x="3492500" y="4572000"/>
                    </a:lnTo>
                    <a:lnTo>
                      <a:pt x="2095500" y="4508500"/>
                    </a:lnTo>
                    <a:lnTo>
                      <a:pt x="1866900" y="4394200"/>
                    </a:lnTo>
                    <a:lnTo>
                      <a:pt x="1244600" y="4152900"/>
                    </a:lnTo>
                    <a:lnTo>
                      <a:pt x="876300" y="3797300"/>
                    </a:lnTo>
                    <a:lnTo>
                      <a:pt x="838200" y="3657600"/>
                    </a:lnTo>
                    <a:lnTo>
                      <a:pt x="444500" y="3111500"/>
                    </a:lnTo>
                    <a:lnTo>
                      <a:pt x="63500" y="4279900"/>
                    </a:lnTo>
                    <a:lnTo>
                      <a:pt x="4572000" y="5346700"/>
                    </a:lnTo>
                    <a:lnTo>
                      <a:pt x="8318500" y="4660900"/>
                    </a:lnTo>
                    <a:lnTo>
                      <a:pt x="8458200" y="647700"/>
                    </a:lnTo>
                    <a:lnTo>
                      <a:pt x="5842000" y="0"/>
                    </a:lnTo>
                    <a:lnTo>
                      <a:pt x="0" y="317500"/>
                    </a:lnTo>
                    <a:lnTo>
                      <a:pt x="50800" y="762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1943100" y="3282950"/>
              <a:ext cx="450850" cy="565150"/>
            </a:xfrm>
            <a:custGeom>
              <a:avLst/>
              <a:gdLst>
                <a:gd name="connsiteX0" fmla="*/ 0 w 450850"/>
                <a:gd name="connsiteY0" fmla="*/ 82550 h 565150"/>
                <a:gd name="connsiteX1" fmla="*/ 266700 w 450850"/>
                <a:gd name="connsiteY1" fmla="*/ 565150 h 565150"/>
                <a:gd name="connsiteX2" fmla="*/ 444500 w 450850"/>
                <a:gd name="connsiteY2" fmla="*/ 514350 h 565150"/>
                <a:gd name="connsiteX3" fmla="*/ 450850 w 450850"/>
                <a:gd name="connsiteY3" fmla="*/ 317500 h 565150"/>
                <a:gd name="connsiteX4" fmla="*/ 234950 w 450850"/>
                <a:gd name="connsiteY4" fmla="*/ 31750 h 565150"/>
                <a:gd name="connsiteX5" fmla="*/ 190500 w 450850"/>
                <a:gd name="connsiteY5" fmla="*/ 0 h 565150"/>
                <a:gd name="connsiteX6" fmla="*/ 0 w 450850"/>
                <a:gd name="connsiteY6" fmla="*/ 825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850" h="565150">
                  <a:moveTo>
                    <a:pt x="0" y="82550"/>
                  </a:moveTo>
                  <a:lnTo>
                    <a:pt x="266700" y="565150"/>
                  </a:lnTo>
                  <a:lnTo>
                    <a:pt x="444500" y="514350"/>
                  </a:lnTo>
                  <a:lnTo>
                    <a:pt x="450850" y="317500"/>
                  </a:lnTo>
                  <a:lnTo>
                    <a:pt x="234950" y="31750"/>
                  </a:lnTo>
                  <a:lnTo>
                    <a:pt x="190500" y="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5650" y="2774950"/>
              <a:ext cx="647700" cy="279400"/>
            </a:xfrm>
            <a:custGeom>
              <a:avLst/>
              <a:gdLst>
                <a:gd name="connsiteX0" fmla="*/ 0 w 647700"/>
                <a:gd name="connsiteY0" fmla="*/ 25400 h 279400"/>
                <a:gd name="connsiteX1" fmla="*/ 546100 w 647700"/>
                <a:gd name="connsiteY1" fmla="*/ 0 h 279400"/>
                <a:gd name="connsiteX2" fmla="*/ 641350 w 647700"/>
                <a:gd name="connsiteY2" fmla="*/ 69850 h 279400"/>
                <a:gd name="connsiteX3" fmla="*/ 647700 w 647700"/>
                <a:gd name="connsiteY3" fmla="*/ 215900 h 279400"/>
                <a:gd name="connsiteX4" fmla="*/ 571500 w 647700"/>
                <a:gd name="connsiteY4" fmla="*/ 279400 h 279400"/>
                <a:gd name="connsiteX5" fmla="*/ 38100 w 647700"/>
                <a:gd name="connsiteY5" fmla="*/ 266700 h 279400"/>
                <a:gd name="connsiteX6" fmla="*/ 0 w 647700"/>
                <a:gd name="connsiteY6" fmla="*/ 25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279400">
                  <a:moveTo>
                    <a:pt x="0" y="25400"/>
                  </a:moveTo>
                  <a:lnTo>
                    <a:pt x="546100" y="0"/>
                  </a:lnTo>
                  <a:lnTo>
                    <a:pt x="641350" y="69850"/>
                  </a:lnTo>
                  <a:lnTo>
                    <a:pt x="647700" y="215900"/>
                  </a:lnTo>
                  <a:lnTo>
                    <a:pt x="571500" y="279400"/>
                  </a:lnTo>
                  <a:lnTo>
                    <a:pt x="38100" y="2667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75050" y="1955800"/>
              <a:ext cx="514350" cy="247650"/>
            </a:xfrm>
            <a:custGeom>
              <a:avLst/>
              <a:gdLst>
                <a:gd name="connsiteX0" fmla="*/ 0 w 514350"/>
                <a:gd name="connsiteY0" fmla="*/ 222250 h 247650"/>
                <a:gd name="connsiteX1" fmla="*/ 514350 w 514350"/>
                <a:gd name="connsiteY1" fmla="*/ 247650 h 247650"/>
                <a:gd name="connsiteX2" fmla="*/ 457200 w 514350"/>
                <a:gd name="connsiteY2" fmla="*/ 31750 h 247650"/>
                <a:gd name="connsiteX3" fmla="*/ 279400 w 514350"/>
                <a:gd name="connsiteY3" fmla="*/ 0 h 247650"/>
                <a:gd name="connsiteX4" fmla="*/ 57150 w 514350"/>
                <a:gd name="connsiteY4" fmla="*/ 6350 h 247650"/>
                <a:gd name="connsiteX5" fmla="*/ 0 w 514350"/>
                <a:gd name="connsiteY5" fmla="*/ 2222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350" h="247650">
                  <a:moveTo>
                    <a:pt x="0" y="222250"/>
                  </a:moveTo>
                  <a:lnTo>
                    <a:pt x="514350" y="247650"/>
                  </a:lnTo>
                  <a:lnTo>
                    <a:pt x="457200" y="31750"/>
                  </a:lnTo>
                  <a:lnTo>
                    <a:pt x="279400" y="0"/>
                  </a:lnTo>
                  <a:lnTo>
                    <a:pt x="57150" y="6350"/>
                  </a:lnTo>
                  <a:lnTo>
                    <a:pt x="0" y="2222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40350" y="2527300"/>
              <a:ext cx="425450" cy="266700"/>
            </a:xfrm>
            <a:custGeom>
              <a:avLst/>
              <a:gdLst>
                <a:gd name="connsiteX0" fmla="*/ 57150 w 425450"/>
                <a:gd name="connsiteY0" fmla="*/ 0 h 266700"/>
                <a:gd name="connsiteX1" fmla="*/ 0 w 425450"/>
                <a:gd name="connsiteY1" fmla="*/ 203200 h 266700"/>
                <a:gd name="connsiteX2" fmla="*/ 190500 w 425450"/>
                <a:gd name="connsiteY2" fmla="*/ 266700 h 266700"/>
                <a:gd name="connsiteX3" fmla="*/ 419100 w 425450"/>
                <a:gd name="connsiteY3" fmla="*/ 228600 h 266700"/>
                <a:gd name="connsiteX4" fmla="*/ 425450 w 425450"/>
                <a:gd name="connsiteY4" fmla="*/ 25400 h 266700"/>
                <a:gd name="connsiteX5" fmla="*/ 57150 w 425450"/>
                <a:gd name="connsiteY5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450" h="266700">
                  <a:moveTo>
                    <a:pt x="57150" y="0"/>
                  </a:moveTo>
                  <a:lnTo>
                    <a:pt x="0" y="203200"/>
                  </a:lnTo>
                  <a:lnTo>
                    <a:pt x="190500" y="266700"/>
                  </a:lnTo>
                  <a:lnTo>
                    <a:pt x="419100" y="228600"/>
                  </a:lnTo>
                  <a:lnTo>
                    <a:pt x="425450" y="254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84800" y="3136900"/>
              <a:ext cx="381000" cy="349250"/>
            </a:xfrm>
            <a:custGeom>
              <a:avLst/>
              <a:gdLst>
                <a:gd name="connsiteX0" fmla="*/ 101600 w 381000"/>
                <a:gd name="connsiteY0" fmla="*/ 0 h 349250"/>
                <a:gd name="connsiteX1" fmla="*/ 0 w 381000"/>
                <a:gd name="connsiteY1" fmla="*/ 349250 h 349250"/>
                <a:gd name="connsiteX2" fmla="*/ 292100 w 381000"/>
                <a:gd name="connsiteY2" fmla="*/ 298450 h 349250"/>
                <a:gd name="connsiteX3" fmla="*/ 355600 w 381000"/>
                <a:gd name="connsiteY3" fmla="*/ 254000 h 349250"/>
                <a:gd name="connsiteX4" fmla="*/ 381000 w 381000"/>
                <a:gd name="connsiteY4" fmla="*/ 127000 h 349250"/>
                <a:gd name="connsiteX5" fmla="*/ 342900 w 381000"/>
                <a:gd name="connsiteY5" fmla="*/ 19050 h 349250"/>
                <a:gd name="connsiteX6" fmla="*/ 101600 w 381000"/>
                <a:gd name="connsiteY6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49250">
                  <a:moveTo>
                    <a:pt x="101600" y="0"/>
                  </a:moveTo>
                  <a:lnTo>
                    <a:pt x="0" y="349250"/>
                  </a:lnTo>
                  <a:lnTo>
                    <a:pt x="292100" y="298450"/>
                  </a:lnTo>
                  <a:lnTo>
                    <a:pt x="355600" y="254000"/>
                  </a:lnTo>
                  <a:lnTo>
                    <a:pt x="381000" y="127000"/>
                  </a:lnTo>
                  <a:lnTo>
                    <a:pt x="342900" y="1905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89700" y="2095500"/>
              <a:ext cx="273050" cy="254000"/>
            </a:xfrm>
            <a:custGeom>
              <a:avLst/>
              <a:gdLst>
                <a:gd name="connsiteX0" fmla="*/ 0 w 273050"/>
                <a:gd name="connsiteY0" fmla="*/ 0 h 254000"/>
                <a:gd name="connsiteX1" fmla="*/ 12700 w 273050"/>
                <a:gd name="connsiteY1" fmla="*/ 254000 h 254000"/>
                <a:gd name="connsiteX2" fmla="*/ 228600 w 273050"/>
                <a:gd name="connsiteY2" fmla="*/ 234950 h 254000"/>
                <a:gd name="connsiteX3" fmla="*/ 273050 w 273050"/>
                <a:gd name="connsiteY3" fmla="*/ 127000 h 254000"/>
                <a:gd name="connsiteX4" fmla="*/ 241300 w 273050"/>
                <a:gd name="connsiteY4" fmla="*/ 25400 h 254000"/>
                <a:gd name="connsiteX5" fmla="*/ 0 w 273050"/>
                <a:gd name="connsiteY5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050" h="254000">
                  <a:moveTo>
                    <a:pt x="0" y="0"/>
                  </a:moveTo>
                  <a:lnTo>
                    <a:pt x="12700" y="254000"/>
                  </a:lnTo>
                  <a:lnTo>
                    <a:pt x="228600" y="234950"/>
                  </a:lnTo>
                  <a:lnTo>
                    <a:pt x="273050" y="127000"/>
                  </a:lnTo>
                  <a:lnTo>
                    <a:pt x="24130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35550" y="1587500"/>
              <a:ext cx="254000" cy="190500"/>
            </a:xfrm>
            <a:custGeom>
              <a:avLst/>
              <a:gdLst>
                <a:gd name="connsiteX0" fmla="*/ 38100 w 254000"/>
                <a:gd name="connsiteY0" fmla="*/ 0 h 190500"/>
                <a:gd name="connsiteX1" fmla="*/ 254000 w 254000"/>
                <a:gd name="connsiteY1" fmla="*/ 0 h 190500"/>
                <a:gd name="connsiteX2" fmla="*/ 215900 w 254000"/>
                <a:gd name="connsiteY2" fmla="*/ 171450 h 190500"/>
                <a:gd name="connsiteX3" fmla="*/ 82550 w 254000"/>
                <a:gd name="connsiteY3" fmla="*/ 190500 h 190500"/>
                <a:gd name="connsiteX4" fmla="*/ 0 w 254000"/>
                <a:gd name="connsiteY4" fmla="*/ 171450 h 190500"/>
                <a:gd name="connsiteX5" fmla="*/ 38100 w 254000"/>
                <a:gd name="connsiteY5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190500">
                  <a:moveTo>
                    <a:pt x="38100" y="0"/>
                  </a:moveTo>
                  <a:lnTo>
                    <a:pt x="254000" y="0"/>
                  </a:lnTo>
                  <a:lnTo>
                    <a:pt x="215900" y="171450"/>
                  </a:lnTo>
                  <a:lnTo>
                    <a:pt x="82550" y="190500"/>
                  </a:lnTo>
                  <a:lnTo>
                    <a:pt x="0" y="1714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675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1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http://www.entomology.umn.edu/cues/4015/morpology/pectin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595" y="4426379"/>
            <a:ext cx="3179286" cy="21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entomology.umn.edu/cues/4015/morpology/monilif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69396">
            <a:off x="5303200" y="185914"/>
            <a:ext cx="2846997" cy="25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entomology.umn.edu/cues/4015/morpology/setaceo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051" y="126331"/>
            <a:ext cx="3270880" cy="22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22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8" name="Picture 6" descr="http://www.entomology.umn.edu/cues/4015/morpology/genicul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60" y="2180039"/>
            <a:ext cx="3228671" cy="23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entomology.umn.edu/cues/4015/morpology/plumo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399" y="2328455"/>
            <a:ext cx="3239258" cy="21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www.entomology.umn.edu/cues/4015/morpology/arist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04" y="4145529"/>
            <a:ext cx="2874174" cy="23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296270" y="177170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96269" y="3514210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452" y="5797321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30950" y="574338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7931" y="3812458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9705" y="578920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13127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2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rot="2700000">
            <a:off x="2790599" y="-506435"/>
            <a:ext cx="2882920" cy="7870869"/>
            <a:chOff x="2653584" y="-748254"/>
            <a:chExt cx="2882920" cy="7870869"/>
          </a:xfrm>
        </p:grpSpPr>
        <p:pic>
          <p:nvPicPr>
            <p:cNvPr id="24578" name="Picture 2" descr="http://upload.wikimedia.org/wikipedia/commons/thumb/2/2e/Ommatidie.JPG/220px-Ommatidi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9595"/>
            <a:stretch/>
          </p:blipFill>
          <p:spPr bwMode="auto">
            <a:xfrm>
              <a:off x="2653584" y="-748254"/>
              <a:ext cx="2773482" cy="787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040325" y="6463430"/>
              <a:ext cx="1386741" cy="13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5668" y="5962389"/>
              <a:ext cx="1090836" cy="569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05313" y="3305175"/>
              <a:ext cx="1095375" cy="381000"/>
            </a:xfrm>
            <a:custGeom>
              <a:avLst/>
              <a:gdLst>
                <a:gd name="connsiteX0" fmla="*/ 0 w 1095375"/>
                <a:gd name="connsiteY0" fmla="*/ 381000 h 381000"/>
                <a:gd name="connsiteX1" fmla="*/ 33337 w 1095375"/>
                <a:gd name="connsiteY1" fmla="*/ 133350 h 381000"/>
                <a:gd name="connsiteX2" fmla="*/ 1095375 w 1095375"/>
                <a:gd name="connsiteY2" fmla="*/ 0 h 381000"/>
                <a:gd name="connsiteX3" fmla="*/ 1014412 w 1095375"/>
                <a:gd name="connsiteY3" fmla="*/ 261938 h 381000"/>
                <a:gd name="connsiteX4" fmla="*/ 0 w 1095375"/>
                <a:gd name="connsiteY4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75" h="381000">
                  <a:moveTo>
                    <a:pt x="0" y="381000"/>
                  </a:moveTo>
                  <a:lnTo>
                    <a:pt x="33337" y="133350"/>
                  </a:lnTo>
                  <a:lnTo>
                    <a:pt x="1095375" y="0"/>
                  </a:lnTo>
                  <a:lnTo>
                    <a:pt x="1014412" y="261938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29075" y="3505200"/>
              <a:ext cx="252413" cy="204788"/>
            </a:xfrm>
            <a:custGeom>
              <a:avLst/>
              <a:gdLst>
                <a:gd name="connsiteX0" fmla="*/ 9525 w 252413"/>
                <a:gd name="connsiteY0" fmla="*/ 38100 h 204788"/>
                <a:gd name="connsiteX1" fmla="*/ 252413 w 252413"/>
                <a:gd name="connsiteY1" fmla="*/ 0 h 204788"/>
                <a:gd name="connsiteX2" fmla="*/ 233363 w 252413"/>
                <a:gd name="connsiteY2" fmla="*/ 147638 h 204788"/>
                <a:gd name="connsiteX3" fmla="*/ 0 w 252413"/>
                <a:gd name="connsiteY3" fmla="*/ 204788 h 204788"/>
                <a:gd name="connsiteX4" fmla="*/ 9525 w 252413"/>
                <a:gd name="connsiteY4" fmla="*/ 38100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3" h="204788">
                  <a:moveTo>
                    <a:pt x="9525" y="38100"/>
                  </a:moveTo>
                  <a:lnTo>
                    <a:pt x="252413" y="0"/>
                  </a:lnTo>
                  <a:lnTo>
                    <a:pt x="233363" y="147638"/>
                  </a:lnTo>
                  <a:lnTo>
                    <a:pt x="0" y="204788"/>
                  </a:lnTo>
                  <a:lnTo>
                    <a:pt x="9525" y="381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23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9450" y="1942486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Ommatidium</a:t>
            </a:r>
            <a:endParaRPr lang="en-US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73874" y="4058433"/>
            <a:ext cx="37578" cy="1139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25192" y="3731293"/>
            <a:ext cx="482965" cy="940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74695" y="3052765"/>
            <a:ext cx="482965" cy="940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60317" y="2813838"/>
            <a:ext cx="979970" cy="470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52945" y="1593708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798058" y="3857827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39496" y="514882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48774" y="2924125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9422" y="4628367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289653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24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hagoletis completa,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866" y="554857"/>
            <a:ext cx="6746266" cy="58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037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25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le:Maggia fg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34" y="608099"/>
            <a:ext cx="8124129" cy="57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465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9918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following test contains: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26 Stations (Slides)</a:t>
            </a:r>
            <a:endParaRPr lang="en-US" sz="4800" dirty="0"/>
          </a:p>
          <a:p>
            <a:pPr algn="ctr"/>
            <a:r>
              <a:rPr lang="en-US" sz="4800" dirty="0"/>
              <a:t>1</a:t>
            </a:r>
            <a:r>
              <a:rPr lang="en-US" sz="4800" dirty="0" smtClean="0"/>
              <a:t>00 Questions</a:t>
            </a:r>
          </a:p>
          <a:p>
            <a:pPr algn="ctr"/>
            <a:r>
              <a:rPr lang="en-US" sz="4800" dirty="0" smtClean="0"/>
              <a:t>400 Points</a:t>
            </a:r>
          </a:p>
          <a:p>
            <a:pPr algn="ctr"/>
            <a:r>
              <a:rPr lang="en-US" sz="4800" dirty="0" smtClean="0"/>
              <a:t>Have fun, lovelies!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68167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26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8445" y="693273"/>
            <a:ext cx="65271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Termite</a:t>
            </a:r>
          </a:p>
          <a:p>
            <a:pPr algn="ctr"/>
            <a:r>
              <a:rPr lang="en-US" sz="6000" b="1" dirty="0"/>
              <a:t>P</a:t>
            </a:r>
            <a:r>
              <a:rPr lang="en-US" sz="6000" b="1" dirty="0" smtClean="0"/>
              <a:t>ygmy Grasshopper</a:t>
            </a:r>
          </a:p>
          <a:p>
            <a:pPr algn="ctr"/>
            <a:r>
              <a:rPr lang="en-US" sz="6000" b="1" dirty="0" smtClean="0"/>
              <a:t>Tree Cricket</a:t>
            </a:r>
          </a:p>
          <a:p>
            <a:pPr algn="ctr"/>
            <a:r>
              <a:rPr lang="en-US" sz="6000" b="1" dirty="0" err="1" smtClean="0"/>
              <a:t>Hister</a:t>
            </a:r>
            <a:r>
              <a:rPr lang="en-US" sz="6000" b="1" dirty="0" smtClean="0"/>
              <a:t> Beetle</a:t>
            </a:r>
          </a:p>
          <a:p>
            <a:pPr algn="ctr"/>
            <a:r>
              <a:rPr lang="en-US" sz="6000" b="1" dirty="0" smtClean="0"/>
              <a:t>Whites (</a:t>
            </a:r>
            <a:r>
              <a:rPr lang="en-US" sz="6000" b="1" dirty="0" err="1" smtClean="0"/>
              <a:t>Pieridae</a:t>
            </a:r>
            <a:r>
              <a:rPr lang="en-US" sz="6000" b="1" dirty="0" smtClean="0"/>
              <a:t>)</a:t>
            </a:r>
          </a:p>
          <a:p>
            <a:pPr algn="ctr"/>
            <a:r>
              <a:rPr lang="en-US" sz="6000" b="1" dirty="0" smtClean="0"/>
              <a:t>Cicada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10009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29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7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GG NO RE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Now drop </a:t>
            </a:r>
            <a:r>
              <a:rPr lang="en-US" sz="4800" dirty="0" err="1" smtClean="0"/>
              <a:t>yo</a:t>
            </a:r>
            <a:r>
              <a:rPr lang="en-US" sz="4800" dirty="0" smtClean="0"/>
              <a:t> pens, pencils</a:t>
            </a:r>
          </a:p>
          <a:p>
            <a:pPr algn="ctr"/>
            <a:r>
              <a:rPr lang="en-US" sz="4800" dirty="0" smtClean="0"/>
              <a:t>Hand in </a:t>
            </a:r>
            <a:r>
              <a:rPr lang="en-US" sz="4800" dirty="0" err="1" smtClean="0"/>
              <a:t>yo</a:t>
            </a:r>
            <a:r>
              <a:rPr lang="en-US" sz="4800" dirty="0" smtClean="0"/>
              <a:t> test</a:t>
            </a:r>
          </a:p>
          <a:p>
            <a:pPr algn="ctr"/>
            <a:r>
              <a:rPr lang="en-US" sz="4800" dirty="0" smtClean="0"/>
              <a:t>And get the hell out.</a:t>
            </a:r>
          </a:p>
        </p:txBody>
      </p:sp>
    </p:spTree>
    <p:extLst>
      <p:ext uri="{BB962C8B-B14F-4D97-AF65-F5344CB8AC3E}">
        <p14:creationId xmlns:p14="http://schemas.microsoft.com/office/powerpoint/2010/main" xmlns="" val="421587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300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This is timer. The black diamond</a:t>
            </a:r>
          </a:p>
          <a:p>
            <a:pPr algn="ctr"/>
            <a:r>
              <a:rPr lang="en-US" sz="4800" dirty="0" smtClean="0"/>
              <a:t>will circle around the border.</a:t>
            </a:r>
          </a:p>
          <a:p>
            <a:pPr algn="ctr"/>
            <a:r>
              <a:rPr lang="en-US" sz="4800" dirty="0" smtClean="0"/>
              <a:t>When it completes one cycle,</a:t>
            </a:r>
          </a:p>
          <a:p>
            <a:pPr algn="ctr"/>
            <a:r>
              <a:rPr lang="en-US" sz="4800" dirty="0" smtClean="0"/>
              <a:t>the border will start to fade away.</a:t>
            </a:r>
          </a:p>
          <a:p>
            <a:pPr algn="ctr"/>
            <a:r>
              <a:rPr lang="en-US" sz="4800" dirty="0" smtClean="0"/>
              <a:t>That means there is 10 seconds</a:t>
            </a:r>
          </a:p>
          <a:p>
            <a:pPr algn="ctr"/>
            <a:r>
              <a:rPr lang="en-US" sz="4800" dirty="0" smtClean="0"/>
              <a:t>remaining.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57" y="227483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YOUR TEST IS STARTING IN 10</a:t>
            </a:r>
          </a:p>
          <a:p>
            <a:pPr algn="ctr"/>
            <a:r>
              <a:rPr lang="en-US" sz="4800" dirty="0" smtClean="0"/>
              <a:t>SECONDS. PREPARE YOUR</a:t>
            </a:r>
          </a:p>
          <a:p>
            <a:pPr algn="ctr"/>
            <a:r>
              <a:rPr lang="en-US" sz="4800" dirty="0" smtClean="0"/>
              <a:t>BOOK-FLIPPING SKILLS</a:t>
            </a:r>
          </a:p>
        </p:txBody>
      </p:sp>
    </p:spTree>
    <p:extLst>
      <p:ext uri="{BB962C8B-B14F-4D97-AF65-F5344CB8AC3E}">
        <p14:creationId xmlns:p14="http://schemas.microsoft.com/office/powerpoint/2010/main" xmlns="" val="238231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5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01</a:t>
            </a:r>
            <a:endParaRPr lang="en-US" sz="2400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18" y="597329"/>
            <a:ext cx="4215650" cy="30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450" y="841104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pic>
        <p:nvPicPr>
          <p:cNvPr id="1028" name="Picture 4" descr="Grey Wetlands F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841" y="537171"/>
            <a:ext cx="4319704" cy="32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4231" y="826895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pic>
        <p:nvPicPr>
          <p:cNvPr id="1030" name="Picture 6" descr="http://www.cals.ncsu.edu/course/ent425/library/spotid/collembola/collembo0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271" y="3638896"/>
            <a:ext cx="4449771" cy="29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1979" y="390328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826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02</a:t>
            </a:r>
            <a:endParaRPr lang="en-US" sz="2400" dirty="0"/>
          </a:p>
        </p:txBody>
      </p:sp>
      <p:pic>
        <p:nvPicPr>
          <p:cNvPr id="2050" name="Picture 2" descr="File:IMG 0487 Coleopte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4" t="21260" r="27223" b="13205"/>
          <a:stretch/>
        </p:blipFill>
        <p:spPr bwMode="auto">
          <a:xfrm>
            <a:off x="169465" y="1108485"/>
            <a:ext cx="3854967" cy="40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ddisf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2" b="7763"/>
          <a:stretch/>
        </p:blipFill>
        <p:spPr bwMode="auto">
          <a:xfrm>
            <a:off x="4081589" y="658857"/>
            <a:ext cx="4899723" cy="28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ntomology.ualberta.ca/images/img_neuropte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589" y="3535414"/>
            <a:ext cx="4877476" cy="30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108" y="167542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0715" y="117665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78314" y="5796492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23899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03</a:t>
            </a:r>
            <a:endParaRPr lang="en-US" sz="2400" dirty="0"/>
          </a:p>
        </p:txBody>
      </p:sp>
      <p:pic>
        <p:nvPicPr>
          <p:cNvPr id="3074" name="Picture 2" descr="California Stonefly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83" y="810716"/>
            <a:ext cx="4674920" cy="31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Protura (Acerentomon species) micrograp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1" r="4397"/>
          <a:stretch/>
        </p:blipFill>
        <p:spPr bwMode="auto">
          <a:xfrm>
            <a:off x="288168" y="3924547"/>
            <a:ext cx="4559474" cy="26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olweb.org/tree/ToLimages/contreras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9" t="4746" r="8255" b="8459"/>
          <a:stretch/>
        </p:blipFill>
        <p:spPr bwMode="auto">
          <a:xfrm>
            <a:off x="4910203" y="1394569"/>
            <a:ext cx="4045907" cy="3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764" y="2742974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8141" y="5713198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047" y="2044465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8742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04</a:t>
            </a:r>
          </a:p>
        </p:txBody>
      </p:sp>
      <p:pic>
        <p:nvPicPr>
          <p:cNvPr id="4098" name="Picture 2" descr="http://www.uoguelph.ca/debu/STEVEweb/images/Libelluidae_Sympetrum_obstrus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60"/>
          <a:stretch/>
        </p:blipFill>
        <p:spPr bwMode="auto">
          <a:xfrm>
            <a:off x="289155" y="602567"/>
            <a:ext cx="4343002" cy="30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thern Yellowjacket Queen - Vespula squamosa - fema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8" t="6939" r="7778" b="12058"/>
          <a:stretch/>
        </p:blipFill>
        <p:spPr bwMode="auto">
          <a:xfrm>
            <a:off x="4582694" y="591981"/>
            <a:ext cx="4364437" cy="30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roplep.org/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34" b="899"/>
          <a:stretch/>
        </p:blipFill>
        <p:spPr bwMode="auto">
          <a:xfrm>
            <a:off x="1933073" y="3680191"/>
            <a:ext cx="5157536" cy="30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6833" y="216433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10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1573" y="793019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11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1210" y="5902020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91446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 flip="none" rotWithShape="1">
            <a:gsLst>
              <a:gs pos="0">
                <a:srgbClr val="C00000"/>
              </a:gs>
              <a:gs pos="35000">
                <a:srgbClr val="00B0F0"/>
              </a:gs>
              <a:gs pos="69000">
                <a:srgbClr val="FFFF0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Slide 05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4511841" y="-126333"/>
            <a:ext cx="120316" cy="23160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445668" y="-126332"/>
            <a:ext cx="252663" cy="25266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nopl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22" y="918509"/>
            <a:ext cx="4012446" cy="4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80983" y="3306870"/>
            <a:ext cx="3486403" cy="3283011"/>
            <a:chOff x="4790205" y="2792520"/>
            <a:chExt cx="3827702" cy="3681608"/>
          </a:xfrm>
        </p:grpSpPr>
        <p:pic>
          <p:nvPicPr>
            <p:cNvPr id="5124" name="Picture 4" descr="Mallophag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205" y="2792520"/>
              <a:ext cx="3827702" cy="368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47989" y="6025019"/>
              <a:ext cx="1803748" cy="350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6" name="Picture 6" descr="Strepsiptera infected paper was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8" t="16438"/>
          <a:stretch/>
        </p:blipFill>
        <p:spPr bwMode="auto">
          <a:xfrm>
            <a:off x="4632157" y="196832"/>
            <a:ext cx="4109783" cy="33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777" y="3694105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13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5977" y="1867747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14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99528" y="3871766"/>
            <a:ext cx="668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15</a:t>
            </a:r>
            <a:endParaRPr lang="en-US" sz="3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91075" y="2514078"/>
            <a:ext cx="1038225" cy="723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28762" y="2876028"/>
            <a:ext cx="1038225" cy="723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80983" y="1009650"/>
            <a:ext cx="948317" cy="8580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71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9 0 L 0.50139 1.00162 L -0.5 1.00162 L -0.5 0 L 0 0 Z " pathEditMode="relative" ptsTypes="AAAAAA">
                                      <p:cBhvr>
                                        <p:cTn id="6" dur="8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</TotalTime>
  <Words>252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meishduck quack</dc:creator>
  <cp:lastModifiedBy>Home</cp:lastModifiedBy>
  <cp:revision>72</cp:revision>
  <dcterms:created xsi:type="dcterms:W3CDTF">2013-10-14T21:24:23Z</dcterms:created>
  <dcterms:modified xsi:type="dcterms:W3CDTF">2014-10-06T00:06:39Z</dcterms:modified>
</cp:coreProperties>
</file>