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93" r:id="rId4"/>
    <p:sldId id="294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0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26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03166-3FF5-4FD9-AA7C-EA25589000CA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F4FA8-BB64-435F-A8CD-712C7FAA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7A1A-7F3E-4D4D-BED1-E7D9BD44304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FF0A8-FEB5-45C4-BDC7-2ABBC131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0A8-FEB5-45C4-BDC7-2ABBC131CD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9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3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7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8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96C9-38FB-434B-A524-62E240CCDB7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DD03-3764-4B6E-8254-8FD4C6D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tslady.com/files/images/Incredible-Eye-Macros-caterpillar1-490x367.img_assist_cust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9" b="83889" l="10000" r="90000">
                        <a14:backgroundMark x1="39792" y1="25556" x2="47083" y2="35833"/>
                        <a14:backgroundMark x1="68542" y1="73611" x2="72917" y2="72778"/>
                        <a14:backgroundMark x1="50108" y1="53009" x2="50538" y2="63037"/>
                        <a14:backgroundMark x1="45591" y1="54155" x2="45161" y2="36103"/>
                        <a14:backgroundMark x1="49677" y1="39828" x2="49677" y2="39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19303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228600" y="1371600"/>
            <a:ext cx="9144000" cy="2285999"/>
          </a:xfrm>
        </p:spPr>
        <p:txBody>
          <a:bodyPr>
            <a:noAutofit/>
          </a:bodyPr>
          <a:lstStyle/>
          <a:p>
            <a:r>
              <a:rPr lang="en-US" sz="7900" dirty="0" smtClean="0">
                <a:latin typeface="Hobbiton Brushhand" pitchFamily="2" charset="0"/>
              </a:rPr>
              <a:t>2014-2015 Entomology Qualifier</a:t>
            </a:r>
            <a:endParaRPr lang="en-US" sz="7900" dirty="0">
              <a:latin typeface="Hobbiton Brushhand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/>
              <a:t>William P. Clements High </a:t>
            </a:r>
            <a:r>
              <a:rPr lang="en-US" dirty="0" smtClean="0"/>
              <a:t>School</a:t>
            </a:r>
          </a:p>
          <a:p>
            <a:r>
              <a:rPr lang="en-US" sz="2000" dirty="0" smtClean="0"/>
              <a:t>(I hope there are no problems with this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.)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4173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2.bp.blogspot.com/-2BJgK4Etdyo/Ty2ZuCVCcFI/AAAAAAAAAF8/cbFSLG6u4tg/s1600/colonia+Dactylopius+opunti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7416"/>
            <a:ext cx="9285061" cy="690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043" y="127680"/>
            <a:ext cx="530315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3"/>
            </a:pPr>
            <a:r>
              <a:rPr lang="en-US" dirty="0" smtClean="0"/>
              <a:t>Identify the order name. (yes, this represents an insect)</a:t>
            </a:r>
          </a:p>
          <a:p>
            <a:pPr marL="342900" indent="-342900">
              <a:buFont typeface="+mj-lt"/>
              <a:buAutoNum type="arabicPeriod" startAt="23"/>
            </a:pPr>
            <a:r>
              <a:rPr lang="en-US" dirty="0" smtClean="0"/>
              <a:t> Identify the family name.</a:t>
            </a:r>
          </a:p>
          <a:p>
            <a:pPr marL="342900" indent="-342900">
              <a:buFont typeface="+mj-lt"/>
              <a:buAutoNum type="arabicPeriod" startAt="23"/>
            </a:pPr>
            <a:r>
              <a:rPr lang="en-US" dirty="0" smtClean="0"/>
              <a:t> Identify the common name.</a:t>
            </a:r>
          </a:p>
          <a:p>
            <a:pPr marL="342900" indent="-342900">
              <a:buFont typeface="+mj-lt"/>
              <a:buAutoNum type="arabicPeriod" startAt="23"/>
            </a:pPr>
            <a:r>
              <a:rPr lang="en-US" dirty="0" smtClean="0"/>
              <a:t> What do Native Americans and pharmacists use these insects for?</a:t>
            </a:r>
            <a:endParaRPr lang="en-US" dirty="0"/>
          </a:p>
        </p:txBody>
      </p:sp>
      <p:sp>
        <p:nvSpPr>
          <p:cNvPr id="2" name="AutoShape 2" descr="data:image/jpeg;base64,/9j/4AAQSkZJRgABAQAAAQABAAD/2wCEAAkGBxQTEhUUExQVFhUXGRobGRgXGBwcGhsaGBcdGBwcGhwaHCggGhwlHBkaITEiJSkrLi4uHB8zODMsNygtLisBCgoKDg0OGhAQGywkHyQsLCwsLDQsLCwsLCwsLCwsLCwsLCwsLCwsLCwsLCwsLCwsLCwsLCwsLCwsLCwsLCwsLP/AABEIAL4BCQMBIgACEQEDEQH/xAAcAAACAwEBAQEAAAAAAAAAAAAEBQIDBgcBAAj/xAA8EAABAgQFAgQEBQMEAgIDAAABAhEAAyExBAUSQVFhcRMigZEGMqHwFEKxwdFS4fEHFSNyYoIWUyQzQ//EABkBAAMBAQEAAAAAAAAAAAAAAAECAwQABf/EACMRAAICAgMBAAMBAQEAAAAAAAABAhEDIRIxQVETImEycQT/2gAMAwEAAhEDEQA/AOIER6lLxGC8LLqIDOCMHKa8WY0RZMlsABHs2V5Xid7KJaB8LzF5TEpMphFvhwGGgXTEpYiwS48QmsccXpDx4uXaJS6ReliWhLGSLJeGekXiWxAAtBMlIcRZ4TzCRtCSsrGId8N4wyZ6Vs4Bc7Uo/owIaOvzsMFJX5SpgNPPT9Y5TgJIryWA9f8AMdG+FM4UoJkrS7N5uat/EWxNLRHNH0nhFiWrwJrJWugapdZB7AmHuXDUhTpZidI7Fj6uIsXlEtU1M2ry3YckBgesE/j5aaGh1aQNyWeNK0jL29C3GLOjyiqhTkOP2gf4fnLUhQWdelRAVuwAv6wywZM1RVpZCSQH3Y7cQdLQhJLIAfgX7waR1+HuDQWcmLpiOBFX4oJo0STikFWkKDs7Qr7G8EOb4efJUheHAIJGtDXD3cWPWHsmao/MGic8sHjwTw0N2uhW3ZbHxED/AItPMUT8ZxC0Gw1ukQUisLZmZkDiIJzcb0aOAOVEQKZydTA2gHC5gmY4ChTrFksS1WoeYZUcxgmZFqYEkI01MECZvAaOTLDHgS0DTMULQJOxptUQOLDYRiseEiAP9z7+0Uz0kgkB4C8U9IegH5PEPcLh/K/32hLIQ5EafDIdFIhJlorYNpL9ouAeLFS6VvF0rDMmJFlEHIj5fSLBLZzFcoBR+/u8ctsDQKq5gjCYNa1eVJPYRt8j+FEpSmbOq/mCf/Hr9fpBszGy5Q0y0pFKewJ/WHqhLMgnIZxIGg1oH6RfJyGaLovGgm5iogBalB6ht7tXpePJWJWX8xZwL+jwHH+HfkoUScItBOpP20TwqQ5PPMMZCzqclwKl+DSkXnD6yDTTqVQ0IG3uIVwvoosq9PsHKduCH9RGkyHV4yNKgkh72U2zbu9oUYdkqCQ5YV6Vb9xGj+HPBK9K1NM/JxY17jiOhD99nTmuGjd4JWoHkFn2pFeLwupSdSEKq4LVH3+8WZcyUAPUBv7wSFObxrumYqXp7LQE0AAEVYqaAIkubtCzGLIekCvQr4DYnEaqD6Rfl2D8EKUSSVF67RnZWYJRik6wrTyLObD94Pz3PpZlqEskrFuIFopvpD2RmKVh9QIBr0gfF4gFymOOrxEwkkrIBJIYtv3rDbKs4XRJWSHYl7RJZXdFJ4KVpm4mTSA71hfPzZRL2j5alJoCCN4Wz5dYpdkdIbSsaFgjfrFGO1sGDvvCWaVJBanEGZfmfkZZHl3heaTpj8XVotwklMo1PmPWHmXzagvHP8fjFFZUC9aPZoeZZj3SCDXg/bweQrRuzOO14qOLUaGFCJ84BLBKierUiKMerxjLWw8moEHq1ofkJQ4QtqkxXNWVWrGJxubzBMUDYGm0TwGdTJcxKg+l/Mk1BG/q0BzDxNomkV6Ef0/WIT89kkOFJgH/AH6XxB5IFM/MOXSNRjVYXDsAz9YQZJLqY2OXSWHLxnmzVjiDTMPqPaPcVRLC8GSMO6iYBnjzGIWzQ0L8UsaWg/4Ly3Wrx10S4EsFhqLsSeghRjAVzESk/MtQT7mNctSUlKaJQkBLDpb6j3i0NbM2R7o0Gc5gSSlJ+UDoGchn9DGflzKfRr3u/q1uIsxeIBDk1JASRW1Dq3SQx232hZL1FQZiep2uzxaK2Rb0M5Encmp7xViZ+gMker1rR3tSkeia4cUJDwJiVano1qnptFGidhUkEJFQNIsWPlqGPO5gmbmoBCSbUPYDaFEl1G77/fWLjhHFeLi73f6QnFsdSod4DMQavVgknkC1IY5XmaU+codSWIqzKc25DNGTw+DXqIANH8wvtcC8HoURRwCBc7pqWgUFSNvhfjRnQlCiS1yPL37xtMuxB0ArBch45DlGBVNxUpKW81SD8oAqSpttvUR1hE0S1C5SR7dP3hoJpbBkq6R9js1UCwFOsL8RnQYuz/fMTzNSVgteEWNypRTcwHfgY16LsfjfEW5KQoFwKcN+8Crx5J0aQabQjxOHXLOlSCfMUjnn94cZOlkzPlCgNTm7Nbo0QcndM1rFGMeXYmzHDKKylP2ILyTBM5B/vtB+XYmXiAfyqPloWduIZHCBCSEnSBHV6c8lx4lkmYUgl/eLfxYs3rC0pUU1UPeL8KkpSNVY5TEli/uynFTG5gb8K9oYY8PL1NZ3gaUg0rxFEk9kHa0CDD3eISZQCnFwXh4nDuKx4nBPDULYN/uOIFjTtbpAk9K1F1Eud4bqw5tsIqVha9IHENgRlqJdRc8mLpckG0EeCeKCA8xlzU6RJArcq/LW/WDQt2WmW1YhrH2RBEjDFXlmEEAh+9xDj8EnpHUNaODZOgBemgJVGsDIS28Y2agpxEabDoUqr0jNN6NcEi/XplF7l4TziEh4YZjMNEwqzHygPE0tlW6RDIE6sRMmf/Wh32BUdI9d4bJqXLudmFdrm/NYW/DBHhzl/wBSkpHoBWG0qSorCVEUpyfXrGqK2YZP6WT0UJJoR6ON22t+sVYeXpUQ178w3VgQN3B2PbtSIT8IybeotTaLqJFyAZaL/wCYrXh+aAvHk3F6VaSB6VvBkpiPv9Ie0JtFUqSAAAD9IvUaB7tx/ETEqPVJv+kdQSqWWqCx7/rBU3Ep0pJZvo/cRSZT/wBoGxeGZJI2rTkcwsojKQfluZLlqEyXQhVeqGqPevoI6jlc1OIkIUFBTsXGxG3e8ccwGIdg5+9oHlZ3PwUw+CssXPhk079wSYnyrooly0dNznOUYSaROV/x3BHzDoQIIyb4jl4oAy/kchyK0Le8cVxOYLxClTJyiparlXc0btSHnwBnvgT/AA1spEzSm/yr/Kr1+Vv+sKm/R3GkdFznChczyGh/WrwMMoKpKwlwS4UXZhvXmNMmUgKIQxBNqeVRr9TA+ZYtEqW0yibU21c9INLsHOVUYvK8lSgomhLgOFNyKAt6fWGs/OEJmGWUEpCCoq4avtaNFIEtLOKN6dxC3OMtM4hKQkhiDqFGP60J9YLSekLbWzOYTM8Osgp1mpHy2LPU8NGgElE1AoWoXsxiGB+DhIUFoUSrqKdiN40cjBIABAvtsDHKFaZ35H2Z+TgNIIckK5tEFyQNrUjz45WuSEqllg51EjUA9Ga+79GjKZHmE+ZNWhSmCh5VNRJFCD3aA/1dUC+W2ab4anieVJSVHQWJNHBsf1jRqwPHEC/CmCMuQFKSAokln2JpWNCpoeqFsRYnLVFtr+tIULwM1ZCkkpZQo7il+8a3Eg71gRElhakdo4WTMvXJlLUqZrLOPKKE9BeM7KwWImr1KOkUSUiiS1X5eNmpCdz6RcpCUJekdo5WKssyjQolVdXJpDP/AG5PEAIzxLnSNTcfdop/3hX20C0GmcVzvDhM4K2JhtLISkJFzHvxTI+TkERRImedukYpfD0EezUOqsZ3PMQziNHiQR1J2gCX8LzJqguZ5Ucb+8NBe+C5HoG+Dv8A9U3/ALg9/LGhwxZaaC7knkmpfaGMvLJcuUUoS1rbtCXTpCjqAPV++/SLxlu0ZpwrTNOJyVEVNLj/ADFeNLVFRu33tGZweNcMD0JJ9IJXjyXAJLXpSK8jO47IzJQKqNz7wyw2HF3EI5k4ANqYnf8AYxRJxhQbm/rTp9Y7kHiaLHTQgWEKU5qQ+oD6/wAQHmWPJB6fmhScdcqr/wBfzA2FPukLyY1I1kjOEEMPm3BEKMzzZQJ0n0EBYdTpHr1of0N4tnCWPzOTVhz6WgSYUvhdk8wqIVU16UMSzlI8f0HerxXhpM01lp9TQD9zFuKyhZdfiHX2YUsGvvCSkVjBrbAsWgBO3cwJJxJlqStLEoUFAsWJSXFN6w1xk5YllwtxQHQ/WzH3NIT+PrRqIb5tTBgwAL93cNAOH3wh8R4oY1SkzUhWIUNYUCyvM58MCytLjho7hhcLLnaysivzNtxH5tTPVLUFSyUqqyhcWoPSHmV/FiwqRKUKa0omTNZdaH0h02BAN+kMnXQrV9ncZ2ACQkebS5ZW1ase8er1Bw1DQFjvt3cQLlOOIko8IGcm5Yv5bjSd2YUjQJzBACEkAanI7i/YxRV6I26oGw09ZcKQwZwrVvwzOD9I88M0BUHu4pvDdKkqGzQBmADKASC4Zt2P6w9IQT5nLK5akliWIrYtCjKvhJPzKJJoaUh3kmCKJZC162UWUr5mNgeot1goEhJElJdqcR1ALMPIKEhLUFhHk2cXaF+NTiik6UhK61Py2dx16QOcwmFRSuWoAMH36mm0Bpoa0PsLLJqo/WB8ZOSkEKUz/pyIFVOJDy17U4PQvGVznPTMnJlKSAUsp62NAz9QYVvQUrZdNxSyWFHoKvUmCZMmatKgpZPTpA2H26Fx98xostkknUkJLUv7QqGYvRgVyyAwBpWL/wDb1cD6QVMlEzNBCnIcVp1gr8FM/pH36w1C2cgzyaFy9QuIUZSvUSYYYrClinYxTlmCCKRko9Fp2afLMuQGmL9InjMSCem0DSUKtqoIuCUwVFyWxXo8w0wlTkU46Qp+J8IAySk2dChfuf0hwpTCF+alSkirad3qx/aK1XRKaszktpYsK/L+9YsJAHmPDN2+o/iI4xBStIYFw4o3uIgtFCKM1KF6G7nrDmZlGImU8ygk7jvFGKmFJYmojzEBAB1Amuz06uYCw88EBNdT22bkn3jjinE4sk8OdhFEvEAPXr1+n1j7NmSyUqvcDb1i/LpCWClgnjg9+kCxkrYVloM6lUp3Uzjt3jQZblUlFqnrfvC0TrAMBwIulTWqCYz5MlGzFi9HJxOlTJrE/HCxUMYVSkknr/mG+FwKluQLRCPKT0aJRilsGzTSgaivSzOYyuYTmLhB0Vq3Jd+jxtcXgHSBMFle/wDaFmNyxBDkX4oaRoha7Mk1vRkTNIYFgB1rZhFWjUN7b/dYfYrAM+rzb+r3f0gAp1AajdQSSbJTckjexLQ9kqY6+CfjKbgdSG8SSWOg0KK1KQeRt0jp+E+IsNjQlMtZKgX0EEFJG7dqRxKYnSdQNHIezm1uzU2hp8OZivDz0TkgHS6VA7pU2od6AvHcjnFM/QGTYorWEsdLF3Nj2vB8/Cp1H/kKTQj+8c/T8YSW1S5nhlqg0I94vwWfKmlKiQsN5eoNXiiyLwi4s3OEkmhJTW9w59YJRplp0pAv+v8AmM9l+egllJO9dg27Q1xOORpDgNf1iilaEqhpMQNJD/faFWIKaOBx6wKnM1lXy+U2LwTIwqdWtJJ5F+xHXpBjI6jK55NEhMxUsoM5QCQKmqXLHTSg/WMLla5sxXiTGKwNLinlBOkdWchzHZ1T5QJT5Xq4a2oXjIZzlYKyZYLfM4FHdyO0c42NGVA+XSn0vfeHGLaWgFJYnrWJZPlRKNSi2w69YIx+DS7qB8oG4bp7wvGkFyTZVkc8ldS9GBJtWsadhz9P7xjsJMMvWGYLL3sYJ/Hq/qgJ0CrOeYmSesRkzEoB57QxmGsBTpjE0pEqPQs8k4ha6AMOYIEtrxQcaEiggeWuYs8AwUKEYvFgClT0gCUpSlBRsD9N4MkYAAkkv3iXg6iw+URzAUZjhkrCZjc1/am7NCSZIXrvsQ1AwG33eNomUkIYikZfN5ZlzOlge/u8G6ITjQixsnhRIb6+tInh8IEuoh9q0grE4dL6g5ba3f1ELc5xxQgJAIJcF6juOsFsnQnmS/FnFh5XFRx9vDcSSCR7PaA8pSUeY229nhlMUSb1/SIzn4asUPSM1e0SQp+v8/bwDOVW8XSZr03iMlaNMdDvCTA4FXoD0N43+SyUIQCqqlbRy/DYhlDd/v3jfZPMKpaFF/IGJPPLdmg45cEDKrQXnQBQbPcOwrtWM1LmCakK8yQHBChUEGoPV4FzvPklR8QFSAWYc7RTlGODkMQihD7anvFO1yIN1KgrHYYEBw97HfTR9mo/vGWTLdVatw7OT12qI0mLT4gYuxFxswp0O8ByZFdQYAElx724r9IVPRzjYomStRSBZyz8U1HpXfpEcRIXKOsEaSxY9i/s14dHDEDUaOwAA2Faep7wqmyBMWlJcjQKqLOEk19TBUgNHk6fr9BY3anuIIy3HzcOsmWvy+UaVVDAVobXVaKsRgQCWq4ISHZ3Y+kAKxbgn3HI5P6QUvgj/pucv/1CqkKRpNiq6bt3EbjD50ZjJADHnf75jjeUzUyl61IC0hixLeY1TttxHR8DJxM3DS5kiTLSmYAsMvzMXUaM13p+kViiU0ka2XPWSaptR+Ru0PPh3HpV5ZjJmm4ehI3TGNyLL5hUUrlr1JupqV+h/tBS8GoLUmoYvwRs8Uprsno2+Oky1uwTq57WeK1YghGkpBpsd+sD5QCUgmqq9i28FIl3C2qT/h4dCg6yWAF7N/EIPiFZlyjMUSQ4rwSYz/8AqXisVhZ0udh5uiU7BLgupnOpJ/K0YFfxLiZ0zXPmlY2QzIH/AFAt6vCTk0UxwT3Z0fB4wrDioNoL8McmMt8OZulZGksRQg/do1vjDiFi7QzWzOKw6mtAv4NRNaQ0XNYwLNns5hLSNRX+FCRWBisIBc32iyYVrDgNEcHlwcKmFz9I7bO6ISJClDUQw4g6W1BBbjjtFUoVdqQegWD4wgtW1xFWMwiZkplf4/iI4leqZekU4yYqYdCbbn9YRyoNWqEkvKlElhqSQwttGe+KZJ1JSElxc80aOg4MMdILABoX55Ko7BywB3Ymv0eB+Qk8W9GLwailKXG/Ho8FeG7nb6PuDBi8CwsSLgtsTFIlkPRu8Z532aYdULlWvWKpKq7CDpyXakUzMOE3HWDHoLdMmmYBVxQ0o7xqMgzUGUsrUytXyngWMZKR5hsSPfmsMcKig4erQJRCppkszQhUxkfL9n2gyXLOkqSKkM4am4v6x9h8AoqpuO8bbA5NKRhgJqfMSBqsXUWYH1EXxY241dGfLOKldGOwyTSpBsWsQzV9T9IunyWD/Kp25YWoOCY2OCyTComKQQ8xnSlaqEfzAedZYZMoawkpuCB524P9Q6wZYmkBZU2ZvwysICi4YEhw40l9rB9oXzMF5kpCNJDuol3faGhHyhqEGtiA/TlwO4EWy8PrCWJDB9tTHf3MQWiz2JcXg9g5JBbv2dhQGE82Rpmk6QQlNtiLHU3WNhOwaSqpJa/VxcNaFWZ5eElSiSTYAblwKtRuXhoyroScbM4nDKQnUWDEEnqTSneOg/6VZ+qXMVJLqQpOtANk6VHWB31AsODGUODClgkGhdiOD1vvF3wuycRKmLVolBTlbsA4UK9PMAehisZkpR0foWTm0sgcnaMzmuKQrFKCVVAS/RwaQtzfP5UlLoUhSyDoSkuCdnY0Fbxk8vz8CcrWHTMUo6r6XLt2d69Yq8qIrE+zo2HxBlBRSt3YjzWa7Ax5/wDIStVEkpVY7wsXNQSkODtpBGqoZr3aAZ87wZZmaX0E3pRuIPL4ChP/AKi5r46kyEOyDqUWrqYp9m/aMTKwyisHb7aNdj85X4c1KCFLmFNw5QAQf+MtUKBsbF4RoT4Y1TCCqzDmEk09loprQAlZSokEpUDeG/8A8jn8j3MATVu401gLQr+pXvEWilHUEZeAPMXMR/CAnZoMAO8fMIskkdybKNHl/SBlpAF4sxU8uybwR4AYFnJg38OBkyHAJoBEp00IBPSgghawElRo0ZnNFrmFwWT+U8sYSTroKVs+mTvEJEuh3MWScNocuSQB6jeJ5HI0guK1NYIxCH1VbUNu1IXj6xr8RGQAU6/u/wDELM1TrmoS4bf92g4jSmtN2gDEB5iBYaSe7Hf6CFkdEJCKDerfR2/aAcxw7oW1wHpekNVrCVpT/wCwPNIX4uZpWOCa+tI6WhUrMnMRMDHU4eo6em0QnghSgVEpej1oS3f3jT/g3JCQPKXbo0fZXk4mOnw9OpKhrd383BsqDBWwT0ZIqlmYksQobNdqVrDnB4dYDl9JPoOnWCpORmWslYBUGAatTR4vzCbNCNCSwSxpQqDm79adoM34LGNbCsDnsiQqWVg+YVCUlQTttGvkYgT5QUElPmBY8PS2+8cuwuHJxEpS9Wla0aVAs3mYVszsPeOl/D+Pko//ABysFUpgVGxfckUD/vFMT1snkWxxgsOJzLstBYEhzQ7HmLs8y6ZMln5VKSlTUNQKlutKQyy7AyUOXLqrU/faCsXgNLLRyLPY3MaKTJW0zkszCeW3mBc0ZktQF9i5r0EUJSfLTypU5KaM+yjsGDR17FZDInIAWAksRqSWIcv7Ris9+F1SllKACPykXZ961jNPD8NOPOnpmfTMok0CruASA73/APGnvA2PkFShpsXSd3JUFBz0t0BhliMrnShqMtSU7HZzfUG3iGihfRWgK3BCwNRV+z9Ig4taZW76M1jMAqWrWEUdzpL32IJ+UbtzA2Jy0BJFAFUBqzMFFP3dt41uRSvFmpBDgpUS6aaiSS77Bj1jzP8AIglToSVJWqqXsW+YcbxRRdWiTdOmZzC5YyHBCkpo4G1No9RJdmFDZukaHK0+UJIsSH52cwHicmMjSyial3sIDhqwxkrpguGICklIIUkg1oxHaGWYY6bOQEzDq01cUfaoELpMoHTVjZ61r9IJw+x1OVKZjw9/1hYsZouweERp1N5lVvsDaB8ww6XS4DBy3UwVOw5QxSSUnnvaILQ4qOCBFbrRNK9mXxeIUFki3baK/wAUePoIfTsuGolvaKfwEI2hzczsUAWFTHiJKlByW6CLUYMC1Yur6xVR+h5JdFEnChIpeLFKYF4sTyTWBVJ8RXCRuN+kF60Db2eLl6pde8IMQHWOBaNLiklmO8Lp+EHdv1gUFFMoMH5EVY5NLsYKVLCQzM++3bpA8pImLCVAlKal+eO38QkmNFAgOrSCQ+/Vo8lyjMXrbygMB0aC8xytRVql+20TwGIYFK/KRQOAzkRNPdsPmhZjkFJDXSU7/lO/u8Smy9QSpgXavR/5pBKUhC0qJBCnCjcgCx++Y8TKZIL7duva+8GTTQIrZCXI/MBYEKa92hxlklIkLKgf+MKmAC5R83oRVI7QkyiYTKmVqhQeuxrbiNNkaytQQoJVLmHw6fl1JdSRylTPXc0hsXYmXojgchE110KRYC/PvWF2a4RJUE6Ug6wkAm46+tG5joBwaJRCEhg1noAzb9AIXfEWWhaXlpdT1YBy9yOoNYs46IqezlGMkplTWAcpOoeZgFA6quGIehjzC46X46JkzUkFioijKJYpIF0HSkPVwNoeZrgygq1JUrkqY1CSpq2oW9YVTsu8QlksEkkEEvVSa13H8RnTcWaXFSRq52dpdKSol0hilNS5ooE0Zjy8arAYiZLR867PoXcA/tGGyL4f8dYDL8NCwXNPKSSXBN6D6w9/1Axk1KBJlzUy06CSP/6eGCAPMqgFgS7uRGhN1ZmlBXSNXJlqUnWdqvakWzxrlBargnzWYGjE8Rzr4Q+I5kyWJRmL1a1OVjyiWLEG57Q0znPP+MYaV5tQKlEhnAuBy/S0NGdiPG0wvFTZmohagkJUHB3f5ANiCSBGcmYNZmgzZSgtRcJNUoBOpgeKUq1Y0cnNkoBRMlhRQhCncGig4vW7j0gPG4zx5yWVpLAM4sl9Qf8A7fpAnTHg2g7B4OUhBEn85Kr1qGJH0tGexCxLUpE1X5aKVtqJZ6uwLNGrXhAUXIJDDSa724O9OIxmMUJpmJKUmYfLpUSC6VOBWhD+u0dLSBHbLsnYoQQvWk6S+xarhoDzub4iCkMpRUXA2CSwf3EXfD2HVLKpcygdLJNqg0G1xXq0B5tgpkqcJ0ot/VqsdRdj/VE3biUSqQpkStRDOdJrXj1i0JqCSSQWAdornSiVEABj5hcWLqH6RdLZSpZTskkp3uweMv8ADQHEFSQLDj9n7wIuYUhupv12j1Ewpt6jirQTOQ5sDQN3esNsCVFJmUbf9ogyYuXLI2YneIeGvpB2gaNlIPeLZtATHhDAPACUqmk7Jf3jVKXiJRjfZ7KdZJL6RbrDFCQBYMKxQaUAtE0+awYb8U5hOh6spnh3Vc8dIqANOYJVK4D19urR9iJ4SCwJPLNUQt12Gvgsx88pZIFSX7N6xPAYbSkAfLUtuXLmu0UYaTrmFZNzR9q1A5sIdrlpRsQNwX+94RK9jvWgCZKmVILPYMYCVPUH8RFrFI43hotb/KR2d4sTKKn1Bg217GnQQVESxOoiYSXZw1dm5+sQmyglBfsG5JYNDLE4BxqBqCajccHkQGuXTSbjgNY0brCSRSIuwaAglC6hVSOSkN7sbd4MwUwGZLSCJaAorCjcFKFAAdXahgDN1FC5a1JDJUkag/5zpJIfgxbmKSAGALH0p36wFJrZ0o2brBTFzlSyVOWrSoLcWrGhyvBlKR4lS5bliaerRl/gHGoMpbHzBZNT/WdQJ4cU9DG2ROBvtG9bVo8+aadGK+NvhwrX48sKJdIKb/8Ai7drwhRkykTdAGoFKiFPTcXNlO1O0dUmpcU+sA4zJ0Tbs4UF/wDskggt6bQrgm7Y8MrSozOCwX4cgqUAJksKfSbj5kkPs77bxj8+xUxazNnoeUUzEnSx8jA05VUFo6V8SL0yFKbzAEADZyxPoK+kYnCZhJmShKSEL+YqKkk7F6+vsRHSS6DGTbsj8L/CqUha8Rp/5kpBSTUJAp9fMGs8NZvw6lU4JSolMgIYnzLJUkEpU3HlLnZUIcZMTJZBlKJCPLqJsCGN+K1hCJ+IC5yvFUAtbqCbrKKJcCtyzCjCtoClQ0oXuzT41HmK5c1LhSknyhjLl6iAA7kBVHpzAmFwzeGFssHT8rO8wlQBLX/ZoJRJ1IVM01QjV5RSxCh0LVrzFuPxqVqKZcpLp0lKnLpBFCOXS1RzAf05DnA5xL1Kll3Q+qlB9g3gXESErmAp0Fqinm6hzzdxCjAAalIrqYF1ChYmgUfmpztDudl4GhSQS5BobP8AtHW30coxXZGXlyEpKVJAJ813fzA0bezCAcRI8UzJKgQuWLirgijH3HpGklZCfEUtZJCiCG4G1YYyMtRLB0IA1F++36Qyi32JKST0coOAUlwSQXYjcCl62gbCSQHSVEKBo1mFY6Dn/wAOJmrStPlO7B35hfiPgxpBneJ5gCrQ1KOWfekRlgd6LRzRa2ZBdUkmpG1nrFk/EBaUkSyAKkvzxEzLliYlalO9CxoTt0AjzUCOEh/1jPb6NDpluGmAuNJWWp06mI+EeBEg1Gvv2iXhp6fWGUvonE0mKSVsE3Jr2aLZOGCWSm0W4SQwDX5gidOToQlCWPmJJ3MaP6Sb8QCuUq43MUicahhWGUuTR4lNwwFT9KX/AFhaGugGSoNVweOsA4l5y/DSWAu1i4doux8/QAlIYqLPBGCw4SKXIFf/AFf+YH+mH/Kslg8EJd9gwHHPrBE1Nd2/fpFClOLnf6RKSiwJej+14dIm5MulYVIAYAvu1bRQlDamYjjdt+/9oKXqPlDcOfekQRJoauwv34jmjkwWfJKQdJLbdD9mBp0oMVbM59OIYFHl70L1oaXgNIuDYuOu/W1IlIpFme+J0gyVAEuQQWawq9eGgRM0zJeouf06n3rFmeI8ruaEj0Hlb6wvw8tXhBLsCAWHGosLdIj/ANLId/CCQcQCCxSC4dnS4r1avvHVcDO8rfM1NXO8cUw04CYhSXCmI7h3Yvsyf0jpfwzmH4iWXDKSdKmsSNxGzDJOJj/9Ef2s1Uudq9IktaUhyw6wPl6ACoOTa/aL8XLBSQYsZhJm8yXNTNlkkgoLlJIIatG3jE4DJDKUNM1SWSR1YhiWtVLeojoC5CEIUoguQRSMhmGBRLCFuvy0LKNRpK0jqxBvzAkrHhKhTiMMmTLSsnWixAPmfSUFDG4VqFexhRma3ImpdIllJ0K2TqKQHDh6F+DW0MswxKhKUla1K1KQdTJCnZQJoOG9ooyXDp+UudNT3SdRY8HUaF7xnl8NMPoX+NSgS5zltSUrH9SJvlKSB+ZJL9n5h5jshTJac4KUpQkSuQRp8tbgEMOm0Is3yNAJm/MDqoR+aiUmlwKe0dAyVYm4SUFh/IkE7uBpf3DxXGtUyeV+xEcv4dVMRpBOhQoqywCN+1tob5Vk8xEspXMcJWlSd6ADynua9IZKSZcpRSflFzctd+sK5uZKIRopTzPuYoopdEnNsfJSGfYRRhpomBxbiMTnuczEKDKIBDnSWcOA3vB+AzZUpgQ4UAaVI23jrBwbNNicLx/iBpWCUqUuWVMlRU2m+k7V9YOwk7UkPvHqSzwwnRy74oyBGHWEyySyXYjbqYTpUdIS7KvTYcdTzG3+L0apjsHSAH5ckkH1EYfHSwkBYAo49DSkYs8f2tG/FK4qz6eOGZy5O8e+KOB9+seyJmqWlQs9jEqcfX+0Z2yl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xQVFhUXGRobGRgXGBwcGhsaGBcdGBwcGhwaHCggGhwlHBkaITEiJSkrLi4uHB8zODMsNygtLisBCgoKDg0OGhAQGywkHyQsLCwsLDQsLCwsLCwsLCwsLCwsLCwsLCwsLCwsLCwsLCwsLCwsLCwsLCwsLCwsLCwsLP/AABEIAL4BCQMBIgACEQEDEQH/xAAcAAACAwEBAQEAAAAAAAAAAAAEBQIDBgcBAAj/xAA8EAABAgQFAgQEBQMEAgIDAAABAhEAAyExBAUSQVFhcRMigZEGMqHwFEKxwdFS4fEHFSNyYoIWUyQzQ//EABkBAAMBAQEAAAAAAAAAAAAAAAECAwQABf/EACMRAAICAgMBAAMBAQEAAAAAAAABAhEDIRIxQVETImEycQT/2gAMAwEAAhEDEQA/AOIER6lLxGC8LLqIDOCMHKa8WY0RZMlsABHs2V5Xid7KJaB8LzF5TEpMphFvhwGGgXTEpYiwS48QmsccXpDx4uXaJS6ReliWhLGSLJeGekXiWxAAtBMlIcRZ4TzCRtCSsrGId8N4wyZ6Vs4Bc7Uo/owIaOvzsMFJX5SpgNPPT9Y5TgJIryWA9f8AMdG+FM4UoJkrS7N5uat/EWxNLRHNH0nhFiWrwJrJWugapdZB7AmHuXDUhTpZidI7Fj6uIsXlEtU1M2ry3YckBgesE/j5aaGh1aQNyWeNK0jL29C3GLOjyiqhTkOP2gf4fnLUhQWdelRAVuwAv6wywZM1RVpZCSQH3Y7cQdLQhJLIAfgX7waR1+HuDQWcmLpiOBFX4oJo0STikFWkKDs7Qr7G8EOb4efJUheHAIJGtDXD3cWPWHsmao/MGic8sHjwTw0N2uhW3ZbHxED/AItPMUT8ZxC0Gw1ukQUisLZmZkDiIJzcb0aOAOVEQKZydTA2gHC5gmY4ChTrFksS1WoeYZUcxgmZFqYEkI01MECZvAaOTLDHgS0DTMULQJOxptUQOLDYRiseEiAP9z7+0Uz0kgkB4C8U9IegH5PEPcLh/K/32hLIQ5EafDIdFIhJlorYNpL9ouAeLFS6VvF0rDMmJFlEHIj5fSLBLZzFcoBR+/u8ctsDQKq5gjCYNa1eVJPYRt8j+FEpSmbOq/mCf/Hr9fpBszGy5Q0y0pFKewJ/WHqhLMgnIZxIGg1oH6RfJyGaLovGgm5iogBalB6ht7tXpePJWJWX8xZwL+jwHH+HfkoUScItBOpP20TwqQ5PPMMZCzqclwKl+DSkXnD6yDTTqVQ0IG3uIVwvoosq9PsHKduCH9RGkyHV4yNKgkh72U2zbu9oUYdkqCQ5YV6Vb9xGj+HPBK9K1NM/JxY17jiOhD99nTmuGjd4JWoHkFn2pFeLwupSdSEKq4LVH3+8WZcyUAPUBv7wSFObxrumYqXp7LQE0AAEVYqaAIkubtCzGLIekCvQr4DYnEaqD6Rfl2D8EKUSSVF67RnZWYJRik6wrTyLObD94Pz3PpZlqEskrFuIFopvpD2RmKVh9QIBr0gfF4gFymOOrxEwkkrIBJIYtv3rDbKs4XRJWSHYl7RJZXdFJ4KVpm4mTSA71hfPzZRL2j5alJoCCN4Wz5dYpdkdIbSsaFgjfrFGO1sGDvvCWaVJBanEGZfmfkZZHl3heaTpj8XVotwklMo1PmPWHmXzagvHP8fjFFZUC9aPZoeZZj3SCDXg/bweQrRuzOO14qOLUaGFCJ84BLBKierUiKMerxjLWw8moEHq1ofkJQ4QtqkxXNWVWrGJxubzBMUDYGm0TwGdTJcxKg+l/Mk1BG/q0BzDxNomkV6Ef0/WIT89kkOFJgH/AH6XxB5IFM/MOXSNRjVYXDsAz9YQZJLqY2OXSWHLxnmzVjiDTMPqPaPcVRLC8GSMO6iYBnjzGIWzQ0L8UsaWg/4Ly3Wrx10S4EsFhqLsSeghRjAVzESk/MtQT7mNctSUlKaJQkBLDpb6j3i0NbM2R7o0Gc5gSSlJ+UDoGchn9DGflzKfRr3u/q1uIsxeIBDk1JASRW1Dq3SQx232hZL1FQZiep2uzxaK2Rb0M5Encmp7xViZ+gMker1rR3tSkeia4cUJDwJiVano1qnptFGidhUkEJFQNIsWPlqGPO5gmbmoBCSbUPYDaFEl1G77/fWLjhHFeLi73f6QnFsdSod4DMQavVgknkC1IY5XmaU+codSWIqzKc25DNGTw+DXqIANH8wvtcC8HoURRwCBc7pqWgUFSNvhfjRnQlCiS1yPL37xtMuxB0ArBch45DlGBVNxUpKW81SD8oAqSpttvUR1hE0S1C5SR7dP3hoJpbBkq6R9js1UCwFOsL8RnQYuz/fMTzNSVgteEWNypRTcwHfgY16LsfjfEW5KQoFwKcN+8Crx5J0aQabQjxOHXLOlSCfMUjnn94cZOlkzPlCgNTm7Nbo0QcndM1rFGMeXYmzHDKKylP2ILyTBM5B/vtB+XYmXiAfyqPloWduIZHCBCSEnSBHV6c8lx4lkmYUgl/eLfxYs3rC0pUU1UPeL8KkpSNVY5TEli/uynFTG5gb8K9oYY8PL1NZ3gaUg0rxFEk9kHa0CDD3eISZQCnFwXh4nDuKx4nBPDULYN/uOIFjTtbpAk9K1F1Eud4bqw5tsIqVha9IHENgRlqJdRc8mLpckG0EeCeKCA8xlzU6RJArcq/LW/WDQt2WmW1YhrH2RBEjDFXlmEEAh+9xDj8EnpHUNaODZOgBemgJVGsDIS28Y2agpxEabDoUqr0jNN6NcEi/XplF7l4TziEh4YZjMNEwqzHygPE0tlW6RDIE6sRMmf/Wh32BUdI9d4bJqXLudmFdrm/NYW/DBHhzl/wBSkpHoBWG0qSorCVEUpyfXrGqK2YZP6WT0UJJoR6ON22t+sVYeXpUQ178w3VgQN3B2PbtSIT8IybeotTaLqJFyAZaL/wCYrXh+aAvHk3F6VaSB6VvBkpiPv9Ie0JtFUqSAAAD9IvUaB7tx/ETEqPVJv+kdQSqWWqCx7/rBU3Ep0pJZvo/cRSZT/wBoGxeGZJI2rTkcwsojKQfluZLlqEyXQhVeqGqPevoI6jlc1OIkIUFBTsXGxG3e8ccwGIdg5+9oHlZ3PwUw+CssXPhk079wSYnyrooly0dNznOUYSaROV/x3BHzDoQIIyb4jl4oAy/kchyK0Le8cVxOYLxClTJyiparlXc0btSHnwBnvgT/AA1spEzSm/yr/Kr1+Vv+sKm/R3GkdFznChczyGh/WrwMMoKpKwlwS4UXZhvXmNMmUgKIQxBNqeVRr9TA+ZYtEqW0yibU21c9INLsHOVUYvK8lSgomhLgOFNyKAt6fWGs/OEJmGWUEpCCoq4avtaNFIEtLOKN6dxC3OMtM4hKQkhiDqFGP60J9YLSekLbWzOYTM8Osgp1mpHy2LPU8NGgElE1AoWoXsxiGB+DhIUFoUSrqKdiN40cjBIABAvtsDHKFaZ35H2Z+TgNIIckK5tEFyQNrUjz45WuSEqllg51EjUA9Ga+79GjKZHmE+ZNWhSmCh5VNRJFCD3aA/1dUC+W2ab4anieVJSVHQWJNHBsf1jRqwPHEC/CmCMuQFKSAokln2JpWNCpoeqFsRYnLVFtr+tIULwM1ZCkkpZQo7il+8a3Eg71gRElhakdo4WTMvXJlLUqZrLOPKKE9BeM7KwWImr1KOkUSUiiS1X5eNmpCdz6RcpCUJekdo5WKssyjQolVdXJpDP/AG5PEAIzxLnSNTcfdop/3hX20C0GmcVzvDhM4K2JhtLISkJFzHvxTI+TkERRImedukYpfD0EezUOqsZ3PMQziNHiQR1J2gCX8LzJqguZ5Ucb+8NBe+C5HoG+Dv8A9U3/ALg9/LGhwxZaaC7knkmpfaGMvLJcuUUoS1rbtCXTpCjqAPV++/SLxlu0ZpwrTNOJyVEVNLj/ADFeNLVFRu33tGZweNcMD0JJ9IJXjyXAJLXpSK8jO47IzJQKqNz7wyw2HF3EI5k4ANqYnf8AYxRJxhQbm/rTp9Y7kHiaLHTQgWEKU5qQ+oD6/wAQHmWPJB6fmhScdcqr/wBfzA2FPukLyY1I1kjOEEMPm3BEKMzzZQJ0n0EBYdTpHr1of0N4tnCWPzOTVhz6WgSYUvhdk8wqIVU16UMSzlI8f0HerxXhpM01lp9TQD9zFuKyhZdfiHX2YUsGvvCSkVjBrbAsWgBO3cwJJxJlqStLEoUFAsWJSXFN6w1xk5YllwtxQHQ/WzH3NIT+PrRqIb5tTBgwAL93cNAOH3wh8R4oY1SkzUhWIUNYUCyvM58MCytLjho7hhcLLnaysivzNtxH5tTPVLUFSyUqqyhcWoPSHmV/FiwqRKUKa0omTNZdaH0h02BAN+kMnXQrV9ncZ2ACQkebS5ZW1ase8er1Bw1DQFjvt3cQLlOOIko8IGcm5Yv5bjSd2YUjQJzBACEkAanI7i/YxRV6I26oGw09ZcKQwZwrVvwzOD9I88M0BUHu4pvDdKkqGzQBmADKASC4Zt2P6w9IQT5nLK5akliWIrYtCjKvhJPzKJJoaUh3kmCKJZC162UWUr5mNgeot1goEhJElJdqcR1ALMPIKEhLUFhHk2cXaF+NTiik6UhK61Py2dx16QOcwmFRSuWoAMH36mm0Bpoa0PsLLJqo/WB8ZOSkEKUz/pyIFVOJDy17U4PQvGVznPTMnJlKSAUsp62NAz9QYVvQUrZdNxSyWFHoKvUmCZMmatKgpZPTpA2H26Fx98xostkknUkJLUv7QqGYvRgVyyAwBpWL/wDb1cD6QVMlEzNBCnIcVp1gr8FM/pH36w1C2cgzyaFy9QuIUZSvUSYYYrClinYxTlmCCKRko9Fp2afLMuQGmL9InjMSCem0DSUKtqoIuCUwVFyWxXo8w0wlTkU46Qp+J8IAySk2dChfuf0hwpTCF+alSkirad3qx/aK1XRKaszktpYsK/L+9YsJAHmPDN2+o/iI4xBStIYFw4o3uIgtFCKM1KF6G7nrDmZlGImU8ygk7jvFGKmFJYmojzEBAB1Amuz06uYCw88EBNdT22bkn3jjinE4sk8OdhFEvEAPXr1+n1j7NmSyUqvcDb1i/LpCWClgnjg9+kCxkrYVloM6lUp3Uzjt3jQZblUlFqnrfvC0TrAMBwIulTWqCYz5MlGzFi9HJxOlTJrE/HCxUMYVSkknr/mG+FwKluQLRCPKT0aJRilsGzTSgaivSzOYyuYTmLhB0Vq3Jd+jxtcXgHSBMFle/wDaFmNyxBDkX4oaRoha7Mk1vRkTNIYFgB1rZhFWjUN7b/dYfYrAM+rzb+r3f0gAp1AajdQSSbJTckjexLQ9kqY6+CfjKbgdSG8SSWOg0KK1KQeRt0jp+E+IsNjQlMtZKgX0EEFJG7dqRxKYnSdQNHIezm1uzU2hp8OZivDz0TkgHS6VA7pU2od6AvHcjnFM/QGTYorWEsdLF3Nj2vB8/Cp1H/kKTQj+8c/T8YSW1S5nhlqg0I94vwWfKmlKiQsN5eoNXiiyLwi4s3OEkmhJTW9w59YJRplp0pAv+v8AmM9l+egllJO9dg27Q1xOORpDgNf1iilaEqhpMQNJD/faFWIKaOBx6wKnM1lXy+U2LwTIwqdWtJJ5F+xHXpBjI6jK55NEhMxUsoM5QCQKmqXLHTSg/WMLla5sxXiTGKwNLinlBOkdWchzHZ1T5QJT5Xq4a2oXjIZzlYKyZYLfM4FHdyO0c42NGVA+XSn0vfeHGLaWgFJYnrWJZPlRKNSi2w69YIx+DS7qB8oG4bp7wvGkFyTZVkc8ldS9GBJtWsadhz9P7xjsJMMvWGYLL3sYJ/Hq/qgJ0CrOeYmSesRkzEoB57QxmGsBTpjE0pEqPQs8k4ha6AMOYIEtrxQcaEiggeWuYs8AwUKEYvFgClT0gCUpSlBRsD9N4MkYAAkkv3iXg6iw+URzAUZjhkrCZjc1/am7NCSZIXrvsQ1AwG33eNomUkIYikZfN5ZlzOlge/u8G6ITjQixsnhRIb6+tInh8IEuoh9q0grE4dL6g5ba3f1ELc5xxQgJAIJcF6juOsFsnQnmS/FnFh5XFRx9vDcSSCR7PaA8pSUeY229nhlMUSb1/SIzn4asUPSM1e0SQp+v8/bwDOVW8XSZr03iMlaNMdDvCTA4FXoD0N43+SyUIQCqqlbRy/DYhlDd/v3jfZPMKpaFF/IGJPPLdmg45cEDKrQXnQBQbPcOwrtWM1LmCakK8yQHBChUEGoPV4FzvPklR8QFSAWYc7RTlGODkMQihD7anvFO1yIN1KgrHYYEBw97HfTR9mo/vGWTLdVatw7OT12qI0mLT4gYuxFxswp0O8ByZFdQYAElx724r9IVPRzjYomStRSBZyz8U1HpXfpEcRIXKOsEaSxY9i/s14dHDEDUaOwAA2Faep7wqmyBMWlJcjQKqLOEk19TBUgNHk6fr9BY3anuIIy3HzcOsmWvy+UaVVDAVobXVaKsRgQCWq4ISHZ3Y+kAKxbgn3HI5P6QUvgj/pucv/1CqkKRpNiq6bt3EbjD50ZjJADHnf75jjeUzUyl61IC0hixLeY1TttxHR8DJxM3DS5kiTLSmYAsMvzMXUaM13p+kViiU0ka2XPWSaptR+Ru0PPh3HpV5ZjJmm4ehI3TGNyLL5hUUrlr1JupqV+h/tBS8GoLUmoYvwRs8Uprsno2+Oky1uwTq57WeK1YghGkpBpsd+sD5QCUgmqq9i28FIl3C2qT/h4dCg6yWAF7N/EIPiFZlyjMUSQ4rwSYz/8AqXisVhZ0udh5uiU7BLgupnOpJ/K0YFfxLiZ0zXPmlY2QzIH/AFAt6vCTk0UxwT3Z0fB4wrDioNoL8McmMt8OZulZGksRQg/do1vjDiFi7QzWzOKw6mtAv4NRNaQ0XNYwLNns5hLSNRX+FCRWBisIBc32iyYVrDgNEcHlwcKmFz9I7bO6ISJClDUQw4g6W1BBbjjtFUoVdqQegWD4wgtW1xFWMwiZkplf4/iI4leqZekU4yYqYdCbbn9YRyoNWqEkvKlElhqSQwttGe+KZJ1JSElxc80aOg4MMdILABoX55Ko7BywB3Ymv0eB+Qk8W9GLwailKXG/Ho8FeG7nb6PuDBi8CwsSLgtsTFIlkPRu8Z532aYdULlWvWKpKq7CDpyXakUzMOE3HWDHoLdMmmYBVxQ0o7xqMgzUGUsrUytXyngWMZKR5hsSPfmsMcKig4erQJRCppkszQhUxkfL9n2gyXLOkqSKkM4am4v6x9h8AoqpuO8bbA5NKRhgJqfMSBqsXUWYH1EXxY241dGfLOKldGOwyTSpBsWsQzV9T9IunyWD/Kp25YWoOCY2OCyTComKQQ8xnSlaqEfzAedZYZMoawkpuCB524P9Q6wZYmkBZU2ZvwysICi4YEhw40l9rB9oXzMF5kpCNJDuol3faGhHyhqEGtiA/TlwO4EWy8PrCWJDB9tTHf3MQWiz2JcXg9g5JBbv2dhQGE82Rpmk6QQlNtiLHU3WNhOwaSqpJa/VxcNaFWZ5eElSiSTYAblwKtRuXhoyroScbM4nDKQnUWDEEnqTSneOg/6VZ+qXMVJLqQpOtANk6VHWB31AsODGUODClgkGhdiOD1vvF3wuycRKmLVolBTlbsA4UK9PMAehisZkpR0foWTm0sgcnaMzmuKQrFKCVVAS/RwaQtzfP5UlLoUhSyDoSkuCdnY0Fbxk8vz8CcrWHTMUo6r6XLt2d69Yq8qIrE+zo2HxBlBRSt3YjzWa7Ax5/wDIStVEkpVY7wsXNQSkODtpBGqoZr3aAZ87wZZmaX0E3pRuIPL4ChP/AKi5r46kyEOyDqUWrqYp9m/aMTKwyisHb7aNdj85X4c1KCFLmFNw5QAQf+MtUKBsbF4RoT4Y1TCCqzDmEk09loprQAlZSokEpUDeG/8A8jn8j3MATVu401gLQr+pXvEWilHUEZeAPMXMR/CAnZoMAO8fMIskkdybKNHl/SBlpAF4sxU8uybwR4AYFnJg38OBkyHAJoBEp00IBPSgghawElRo0ZnNFrmFwWT+U8sYSTroKVs+mTvEJEuh3MWScNocuSQB6jeJ5HI0guK1NYIxCH1VbUNu1IXj6xr8RGQAU6/u/wDELM1TrmoS4bf92g4jSmtN2gDEB5iBYaSe7Hf6CFkdEJCKDerfR2/aAcxw7oW1wHpekNVrCVpT/wCwPNIX4uZpWOCa+tI6WhUrMnMRMDHU4eo6em0QnghSgVEpej1oS3f3jT/g3JCQPKXbo0fZXk4mOnw9OpKhrd383BsqDBWwT0ZIqlmYksQobNdqVrDnB4dYDl9JPoOnWCpORmWslYBUGAatTR4vzCbNCNCSwSxpQqDm79adoM34LGNbCsDnsiQqWVg+YVCUlQTttGvkYgT5QUElPmBY8PS2+8cuwuHJxEpS9Wla0aVAs3mYVszsPeOl/D+Pko//ABysFUpgVGxfckUD/vFMT1snkWxxgsOJzLstBYEhzQ7HmLs8y6ZMln5VKSlTUNQKlutKQyy7AyUOXLqrU/faCsXgNLLRyLPY3MaKTJW0zkszCeW3mBc0ZktQF9i5r0EUJSfLTypU5KaM+yjsGDR17FZDInIAWAksRqSWIcv7Ris9+F1SllKACPykXZ961jNPD8NOPOnpmfTMok0CruASA73/APGnvA2PkFShpsXSd3JUFBz0t0BhliMrnShqMtSU7HZzfUG3iGihfRWgK3BCwNRV+z9Ig4taZW76M1jMAqWrWEUdzpL32IJ+UbtzA2Jy0BJFAFUBqzMFFP3dt41uRSvFmpBDgpUS6aaiSS77Bj1jzP8AIglToSVJWqqXsW+YcbxRRdWiTdOmZzC5YyHBCkpo4G1No9RJdmFDZukaHK0+UJIsSH52cwHicmMjSyial3sIDhqwxkrpguGICklIIUkg1oxHaGWYY6bOQEzDq01cUfaoELpMoHTVjZ61r9IJw+x1OVKZjw9/1hYsZouweERp1N5lVvsDaB8ww6XS4DBy3UwVOw5QxSSUnnvaILQ4qOCBFbrRNK9mXxeIUFki3baK/wAUePoIfTsuGolvaKfwEI2hzczsUAWFTHiJKlByW6CLUYMC1Yur6xVR+h5JdFEnChIpeLFKYF4sTyTWBVJ8RXCRuN+kF60Db2eLl6pde8IMQHWOBaNLiklmO8Lp+EHdv1gUFFMoMH5EVY5NLsYKVLCQzM++3bpA8pImLCVAlKal+eO38QkmNFAgOrSCQ+/Vo8lyjMXrbygMB0aC8xytRVql+20TwGIYFK/KRQOAzkRNPdsPmhZjkFJDXSU7/lO/u8Smy9QSpgXavR/5pBKUhC0qJBCnCjcgCx++Y8TKZIL7duva+8GTTQIrZCXI/MBYEKa92hxlklIkLKgf+MKmAC5R83oRVI7QkyiYTKmVqhQeuxrbiNNkaytQQoJVLmHw6fl1JdSRylTPXc0hsXYmXojgchE110KRYC/PvWF2a4RJUE6Ug6wkAm46+tG5joBwaJRCEhg1noAzb9AIXfEWWhaXlpdT1YBy9yOoNYs46IqezlGMkplTWAcpOoeZgFA6quGIehjzC46X46JkzUkFioijKJYpIF0HSkPVwNoeZrgygq1JUrkqY1CSpq2oW9YVTsu8QlksEkkEEvVSa13H8RnTcWaXFSRq52dpdKSol0hilNS5ooE0Zjy8arAYiZLR867PoXcA/tGGyL4f8dYDL8NCwXNPKSSXBN6D6w9/1Axk1KBJlzUy06CSP/6eGCAPMqgFgS7uRGhN1ZmlBXSNXJlqUnWdqvakWzxrlBargnzWYGjE8Rzr4Q+I5kyWJRmL1a1OVjyiWLEG57Q0znPP+MYaV5tQKlEhnAuBy/S0NGdiPG0wvFTZmohagkJUHB3f5ANiCSBGcmYNZmgzZSgtRcJNUoBOpgeKUq1Y0cnNkoBRMlhRQhCncGig4vW7j0gPG4zx5yWVpLAM4sl9Qf8A7fpAnTHg2g7B4OUhBEn85Kr1qGJH0tGexCxLUpE1X5aKVtqJZ6uwLNGrXhAUXIJDDSa724O9OIxmMUJpmJKUmYfLpUSC6VOBWhD+u0dLSBHbLsnYoQQvWk6S+xarhoDzub4iCkMpRUXA2CSwf3EXfD2HVLKpcygdLJNqg0G1xXq0B5tgpkqcJ0ot/VqsdRdj/VE3biUSqQpkStRDOdJrXj1i0JqCSSQWAdornSiVEABj5hcWLqH6RdLZSpZTskkp3uweMv8ADQHEFSQLDj9n7wIuYUhupv12j1Ewpt6jirQTOQ5sDQN3esNsCVFJmUbf9ogyYuXLI2YneIeGvpB2gaNlIPeLZtATHhDAPACUqmk7Jf3jVKXiJRjfZ7KdZJL6RbrDFCQBYMKxQaUAtE0+awYb8U5hOh6spnh3Vc8dIqANOYJVK4D19urR9iJ4SCwJPLNUQt12Gvgsx88pZIFSX7N6xPAYbSkAfLUtuXLmu0UYaTrmFZNzR9q1A5sIdrlpRsQNwX+94RK9jvWgCZKmVILPYMYCVPUH8RFrFI43hotb/KR2d4sTKKn1Bg217GnQQVESxOoiYSXZw1dm5+sQmyglBfsG5JYNDLE4BxqBqCajccHkQGuXTSbjgNY0brCSRSIuwaAglC6hVSOSkN7sbd4MwUwGZLSCJaAorCjcFKFAAdXahgDN1FC5a1JDJUkag/5zpJIfgxbmKSAGALH0p36wFJrZ0o2brBTFzlSyVOWrSoLcWrGhyvBlKR4lS5bliaerRl/gHGoMpbHzBZNT/WdQJ4cU9DG2ROBvtG9bVo8+aadGK+NvhwrX48sKJdIKb/8Ai7drwhRkykTdAGoFKiFPTcXNlO1O0dUmpcU+sA4zJ0Tbs4UF/wDskggt6bQrgm7Y8MrSozOCwX4cgqUAJksKfSbj5kkPs77bxj8+xUxazNnoeUUzEnSx8jA05VUFo6V8SL0yFKbzAEADZyxPoK+kYnCZhJmShKSEL+YqKkk7F6+vsRHSS6DGTbsj8L/CqUha8Rp/5kpBSTUJAp9fMGs8NZvw6lU4JSolMgIYnzLJUkEpU3HlLnZUIcZMTJZBlKJCPLqJsCGN+K1hCJ+IC5yvFUAtbqCbrKKJcCtyzCjCtoClQ0oXuzT41HmK5c1LhSknyhjLl6iAA7kBVHpzAmFwzeGFssHT8rO8wlQBLX/ZoJRJ1IVM01QjV5RSxCh0LVrzFuPxqVqKZcpLp0lKnLpBFCOXS1RzAf05DnA5xL1Kll3Q+qlB9g3gXESErmAp0Fqinm6hzzdxCjAAalIrqYF1ChYmgUfmpztDudl4GhSQS5BobP8AtHW30coxXZGXlyEpKVJAJ813fzA0bezCAcRI8UzJKgQuWLirgijH3HpGklZCfEUtZJCiCG4G1YYyMtRLB0IA1F++36Qyi32JKST0coOAUlwSQXYjcCl62gbCSQHSVEKBo1mFY6Dn/wAOJmrStPlO7B35hfiPgxpBneJ5gCrQ1KOWfekRlgd6LRzRa2ZBdUkmpG1nrFk/EBaUkSyAKkvzxEzLliYlalO9CxoTt0AjzUCOEh/1jPb6NDpluGmAuNJWWp06mI+EeBEg1Gvv2iXhp6fWGUvonE0mKSVsE3Jr2aLZOGCWSm0W4SQwDX5gidOToQlCWPmJJ3MaP6Sb8QCuUq43MUicahhWGUuTR4lNwwFT9KX/AFhaGugGSoNVweOsA4l5y/DSWAu1i4doux8/QAlIYqLPBGCw4SKXIFf/AFf+YH+mH/Kslg8EJd9gwHHPrBE1Nd2/fpFClOLnf6RKSiwJej+14dIm5MulYVIAYAvu1bRQlDamYjjdt+/9oKXqPlDcOfekQRJoauwv34jmjkwWfJKQdJLbdD9mBp0oMVbM59OIYFHl70L1oaXgNIuDYuOu/W1IlIpFme+J0gyVAEuQQWawq9eGgRM0zJeouf06n3rFmeI8ruaEj0Hlb6wvw8tXhBLsCAWHGosLdIj/ANLId/CCQcQCCxSC4dnS4r1avvHVcDO8rfM1NXO8cUw04CYhSXCmI7h3Yvsyf0jpfwzmH4iWXDKSdKmsSNxGzDJOJj/9Ef2s1Uudq9IktaUhyw6wPl6ACoOTa/aL8XLBSQYsZhJm8yXNTNlkkgoLlJIIatG3jE4DJDKUNM1SWSR1YhiWtVLeojoC5CEIUoguQRSMhmGBRLCFuvy0LKNRpK0jqxBvzAkrHhKhTiMMmTLSsnWixAPmfSUFDG4VqFexhRma3ImpdIllJ0K2TqKQHDh6F+DW0MswxKhKUla1K1KQdTJCnZQJoOG9ooyXDp+UudNT3SdRY8HUaF7xnl8NMPoX+NSgS5zltSUrH9SJvlKSB+ZJL9n5h5jshTJac4KUpQkSuQRp8tbgEMOm0Is3yNAJm/MDqoR+aiUmlwKe0dAyVYm4SUFh/IkE7uBpf3DxXGtUyeV+xEcv4dVMRpBOhQoqywCN+1tob5Vk8xEspXMcJWlSd6ADynua9IZKSZcpRSflFzctd+sK5uZKIRopTzPuYoopdEnNsfJSGfYRRhpomBxbiMTnuczEKDKIBDnSWcOA3vB+AzZUpgQ4UAaVI23jrBwbNNicLx/iBpWCUqUuWVMlRU2m+k7V9YOwk7UkPvHqSzwwnRy74oyBGHWEyySyXYjbqYTpUdIS7KvTYcdTzG3+L0apjsHSAH5ckkH1EYfHSwkBYAo49DSkYs8f2tG/FK4qz6eOGZy5O8e+KOB9+seyJmqWlQs9jEqcfX+0Z2yl0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upload.wikimedia.org/wikipedia/commons/8/88/Lantern_bu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8"/>
          <a:stretch/>
        </p:blipFill>
        <p:spPr bwMode="auto">
          <a:xfrm>
            <a:off x="0" y="-14514"/>
            <a:ext cx="9158514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043" y="127680"/>
            <a:ext cx="53031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7"/>
            </a:pPr>
            <a:r>
              <a:rPr lang="en-US" dirty="0" smtClean="0"/>
              <a:t>Identify the order name. </a:t>
            </a:r>
          </a:p>
          <a:p>
            <a:pPr marL="457200" indent="-457200">
              <a:buFont typeface="+mj-lt"/>
              <a:buAutoNum type="arabicPeriod" startAt="27"/>
            </a:pPr>
            <a:r>
              <a:rPr lang="en-US" dirty="0" smtClean="0"/>
              <a:t>Identify the family name.</a:t>
            </a:r>
          </a:p>
          <a:p>
            <a:pPr marL="342900" indent="-342900">
              <a:buFont typeface="+mj-lt"/>
              <a:buAutoNum type="arabicPeriod" startAt="27"/>
            </a:pPr>
            <a:r>
              <a:rPr lang="en-US" dirty="0" smtClean="0"/>
              <a:t> Identify the common name.</a:t>
            </a:r>
          </a:p>
          <a:p>
            <a:pPr marL="342900" indent="-342900">
              <a:buFont typeface="+mj-lt"/>
              <a:buAutoNum type="arabicPeriod" startAt="27"/>
            </a:pPr>
            <a:r>
              <a:rPr lang="en-US" dirty="0" smtClean="0"/>
              <a:t> What name is this family sometimes referred by?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4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0Q-74L91Ip4/Tz-zKCor4GI/AAAAAAAAAaw/yGvrCQDZdco/s1600/webIMG_8330+1200px+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127679"/>
            <a:ext cx="530315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1"/>
            </a:pPr>
            <a:r>
              <a:rPr lang="en-US" dirty="0" smtClean="0"/>
              <a:t>Identify the order name. </a:t>
            </a:r>
          </a:p>
          <a:p>
            <a:pPr marL="457200" indent="-457200">
              <a:buFont typeface="+mj-lt"/>
              <a:buAutoNum type="arabicPeriod" startAt="31"/>
            </a:pPr>
            <a:r>
              <a:rPr lang="en-US" dirty="0" smtClean="0"/>
              <a:t>What is the name of the leaping organ characteristic of this order?</a:t>
            </a:r>
          </a:p>
          <a:p>
            <a:pPr marL="457200" indent="-457200">
              <a:buFont typeface="+mj-lt"/>
              <a:buAutoNum type="arabicPeriod" startAt="31"/>
            </a:pPr>
            <a:r>
              <a:rPr lang="en-US" dirty="0" smtClean="0"/>
              <a:t>What is the name of the “catch” that holds the organ from question 32 in place?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" y="85346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" y="352046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342900" y="352046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" y="352046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" y="352046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" y="352046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" y="85346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RUXFBgYFxgYFBgYFxYXFxcXFxQYGBcZHCggGBolHBcUITEhJSkrLi4uFx8zODMsNygtLisBCgoKDg0OGxAQGy0kHCQsLCwsNCwsLCwsLCwsLCwsLCwsLCwsLCwsLCwsLCwsLCwsNCwsLCwsLCwsLCwsNCwsLP/AABEIAMIBAwMBIgACEQEDEQH/xAAbAAACAwEBAQAAAAAAAAAAAAAAAQIDBAUGB//EADsQAAEDAgQEAwcDBAAGAwAAAAEAAhEDIQQxQVEFEmFxIoGRBhMyobHR8ELB4RQjUvEHFWJyksIWM4L/xAAZAQADAQEBAAAAAAAAAAAAAAAAAQIDBAX/xAAuEQACAgECBAQFBAMAAAAAAAAAAQIRIQMSBDFBURMicfAyYYGRsTOhwdEUQlL/2gAMAwEAAhEDEQA/APHhNJC88xGiUkkAMKSiFJMYlEqSSAIpJoQBByipuUVLECE0JANMICYSAYTCAmEAMIQmmAkipK6hgqj/AIWk9dPVS3QGdKV3cN7NuPxuA6LrYf2fpNF7ulZ+KumR0eOYwnIErTR4dUdk0+a9r7pjbBo9EnVxEfRQ9UeDzmD4H/mfJdmhg6dMZCVa+uMjbsqXvc4cx0t/Cxc28sTfYtL2jISeuQVDRF/QDU/ZN82Hwg/l0mvgw0ef8LJ5efb9BEgIMnPM9FG5I21Ks93e6Tpy+mqzcM5GMvA3PWEKr3cWJg65/ZCK+S+4rPGppIXtANJNCAEmCkhAySRS5kSmAJFEpJAIpQpQhIBQnCcJwigEAmAmmihBCa1YPAVKnwtMb6L0OB9lhm8z0Utjo85hcE+p8DSfp6rr4X2ZeYLzyjpcr09PDBgAjL9lY+vaOizcn6BSOTQ4NSpiw5ndVrovgQICHn1VPNdYyFZc526g6oYUSCQqy7a6iUkgG4+pUYAmczlGndHJ5KJIF4n5BYt9RiDNtd0hby6qPMTpA/M1MURnChO8IRW540T98YhogT8+6tYwHTL5+eiHluu82y7D7pqLq1gBCRmptdrb6qAIME2HdBJNxvl9PILSIg94eiSnynQAhJKpAeIQhNeqUCEIQAkIQgBJKSSBCQmhMYIQmkABSSXX4NwZ1XxOsz5nsk2kBzsNhnPMNBJXqMF7OMawuqS5w2+HtGq7WFwzKbYAHZMVgWxYhCkqyVhBSDQAAOW0QlzgXn+FSaqQdfVZehLZZzTqo1BZVAEkqQ6mVEkIKhBysqznYR5IxWKBPgbECDBJHe6zcx81jqSV9wL31BlOikypbwjzP5ZZ4jNAvkYCzalzAtgTJPN0SLbff5o5r9dFZUZMX00uiMLARiYEEbp8hzJhoMeugCTGb3sbDTukJOX8J0BFx2y06d0e5kwYAz3t2UmtAF8r+eyIm5JymdQNLaKa7gQqOkWEfgiOqYBF9Y+e6cA2vlpn0E6JVCf402ATfOxE46hNUe8bqb+aFdrv+4jxKaE16BYkJoTASE0oQAkQmtnB8IKtVrC7lnK08xF+XpN7pglbowoXXw3s7XcSCGtgkeJ2ZaSDEZiQYJic8lPiXs5UpECeZ23LE9iHELPxYXV5RqtCb6HGTAUqlFzTyuaQ4ZgiCJuJXoOC8Ma2HVIJ0H+O0puSSszroWcA9neaH1RbRmp6leic8Ns2IhYqmJvAOWxUBUM8uZ/D5LNux10RZinOfZpkk3jbVQwrCC7YxHlmY0upYGgCT/fpg5RJGkxzER0m4VDaVRzjyhxu6LOMt/T+nlmNYGavc9u2uf1ZpsdF1aom10CTNvLXY3VdXD1WN5ngtHRp8rgBh7cy89U9oWteQyHRIBf4b5fC0vJzQtKfOiVBHWxPHqVMnmcARmJEjybJ+SwH2mpuc0NDjJzDDyx0Li0k/wD5jO68/VJe7nIJJ0p4Zzj356o7XAyWnhuAdUq3oVjyunmqufI15YgNFyD5jKb9XgQULaz9WLarPd0OHh1y9jB/1PAOU/A2emZGa5HGhTFbkpV6paCwOeG+7pjnIHhnmc8iSYgd8430OBYt4BZSPKbAiCJz/TJGeqtr/wDDyrarWNNgESS+w2JBgbKdHyv9Owo6eB4fw1rP7uLqvdFzzWBtIHKy4XmMbxLBscWtr1hBtzUxU12EFeipex9Egl2NZafhpGIGzua+mS4HFPYyhzS3Gm9rNETF9rT6rfSTk3uhHPemDRno8ZpExzGDk4sLR1sSY/hdRtYXg+ExJOf50XB/+IVI8OLpkAA/3DE2JizncuWSlgQ5jhTqVKT5y93U54IzBECCVlxXB7YucFVENHoM8sss81F05es5C8XKVJ4IBgDYKdQEnlyAMmcu5XjNdRFbna537eiYba2ud7EptDZy5mgnpKAHGdh6AbQllcwDmgT69f4Vbb/L82Cecx9kADqf9bJ5foIfh/xJ6gW+qag5hJ1/8R+5QtNi7fgR4hCUoXcWSQoyiUWA5RKUpIsBuXq8J/QtIZTIqvcWw5zHghwMizmi5NgGzc52v5OVs4K4DEUicg+fOCB8yEnlUaacqZ9BpAcxbIkG4F3ADpmQp8RqPYCXe75Ib7ogn3gMjnDwRlrbpnNuRhsKf6tr3EwHmo4yRAaZN9NvNUcSJe85gHmLZJl8bNJ3grx9XSjpVGLttfY9rUglOrwYHBr/AO5yczyN4Hc652ERZQbVgHnDuUZNFmzsT95VlENbAJPaV0KeELriT5fZOOpN1Vl/4+lXmSOdQx15LXFo0DwSNdgDZdmjxjDhhMXseVxAm9pJdcZ6HLJVngZqkeFpjWbga5XVDOGOZzAgidCRFhmSO8JrimpbZGMuG0o5ijXxXjgdTDMPTYHES6o6sCbFvwMcGhrukZG0mY5vD2NcwBni1cPetJO5PPTMG2QUcNg3MdDGPa4G7rBrRuXTAtprNldxGqxpb7toc6DzyebmvlI3G2q646+6VxOdw6GLHh7IBp1HD9JLy5s9OVoByNjujD42o1o8D6Tch4nctpnlA5YuXeiGYqnIhvuwbOiXMLT/AJNM/CZNhrlIC9bhKtSA6nWoYmbmk4vZyguJinJFrmJEDSAAvU0pOvLL8fjByairmjz9TiwMf22kjdjzPU/3xfL0VvAeMUGVHl+HouJIMtpim9sQPC4PJaLTF7km8ldgMwFYltRj8LV1aZLZ1M2J8yQuFiPZNxrn+lxAMmPE0FpjUuiG6aT2QvGk3TT99iMHpanHsHUn3tOqJzis9xyyuI/2Vk4hieGNpvIfWJLfAxxe1pcJgEsiRIB6TrplxmEqMPJWwzeb/Ki4Bx6lrC5vX4AvMcWw3vH8tO5aJ5TAdb4ovBjM9ATopjqam9JpP6CPXYHhWGqUWnlFOo64LanOwg9WseRnqSljf+H1RzCWOZUETAJ5ovo5o2+S4XBeGxTaHNtrBuBuu9/S+7bzsr1aR/73CYOhBEnO33RUZ3Jx/gD59j+EVcJVcHNpAg/DUpOdItkXU48wR0XaweNa9kf0tKlUBb/cpyAYmYa4czZtqbLt43E1avhqP96AbF7Wk5nUjmg7E31VeFwgiXHyHy7BZa3GJRcNPrj3zIbJ4UGL62VzRNpgHPbom6qT10ygWVTzfOduunpkvMcqXcgbHAWmTPr16BSjQb72neT9eyiGBov8Woytnp5JjLv/AD+QlXcBtboLx+rIHtIQ1niBOQEnPfXzUARebnpnGaKLSb3tGf5AVRy0gL3DYCO0ITuchoNtr/NC3EfPEJIldBZJJJCBDlCSEAOUSorfwzBipzEzDb21RnoVFNuj0XBOM1BSAewO2cXQY0tHz7bKFPiYZiWVaglrbOA1aZEAefyWnh1V1MS3lLSBaNB10W93HWRDqQPkD/7fsuXZF265m++qW7kQx/AYqH3ZD6brsd0cLf7VPCcWcOXtJLAWnlcDYOGQIOYOuoz0U8Nx5jagmlFK4dFnNBJMtEnIknlyMldLH4Fr/wC4Kge2BBaIJBiLT8Q+/SOPbqaE90D0dPiI6i2ssxfEZoMqMYOckNNRrxnd12RYmIBvmruF4Q4hoc53K0GASBLspjIGIzXBZRpNJl2XwkDkLjrZwvHayz451SJpVOR5MktvDTle/KPVW5PX1lKUelfL1HKoxpMs9rS1tanQZVAgE1BymL2pybRI94I7LJ/y+3MXA5ZfCAcr7/cXXJ4UwNqP5x70vvzEmQ4Wv+emQ9tg+A1XUw6nSJDgT8QyG0mTePmiWjqeJUFhBGaUcs4FTh8kkGdNie4OZVHKWOytPWO41BtmDPVehfgXUrVWlmt2xMbbrnOaIcbam+XRZviJ6M/MqZT04zidCjVbWAZXyMBtQgBw/wAb2F7XO+S42N4MKdbxAGMnDI7eaw0nEWNxIAkE55Zdl0MJUGU65TtuvTfEx1EnWe55GrGUJUzr1atNzREN3BbM5HQGdPRczH4fmc085lhBBLRLYgwHEy0WuNQVqewQdZ/JUBSESTp6lE+Jl0wzPcI4ggBrQBEXIDj5k+HXQCEBhN3EkkWOeR/AnUFxa22inXeWHl5YMCdxNwOixeq5Zk8E2QYC45R00V3OII0/LKkHw8s53O9pgX/MlKo0x0mZO2vks81adsMUWVKts7xAi3lGirafhLiMpibxOXQ/sio5rSeUT13P1AP5CraCDzRnP59PVCWcisYGpIjrrO38qXNOZyHr0EZKVOi4k23zy/BGSsbSE3+QVR02IqLiSSBE2ttqO2XorWUJzn1/ZQfi2tETfQAcxJmAFRW4g8g8reWLFzjmdgNT9FdxjzYGw0fyf5QuOXVNXEHyCFl/lafZjweRQkhdoxoQhAAhCbGEkAXJsEgNHDsGarw0DuvaYfgzGsiL9CsvsvhPdtdMc2sfRdStXv8AVRKbg6NL2mc0g1sDRYn0brpAT1VWJdFgLrNYM+ZzK1P1U+C4x9CoCT4CbtJtsD0OV9grKdPUpvpyMs1OZDjJxdo7nHuMNHK6nMSW2a0tvNnhwOc7HJc/D8aqc/MxrOUgU3EUWNAdeOaRy815l2fqFy3vcw6mdCLOH3CuwDmU6vM0jmdo4zSc3VrxHMLxDhls4SEtLUnv2N1Z6G5Sjuo6n9FTo1feYtzzMDwwA2Wgs5nNbyAm5gGDc3krv8Ox2HqQKVapRMiCeVzJAgDmEQBfb4isOPwtKph3/wBK+rQJIp18PzAtbzggPh0+CCSHMMEZRELx3CsKyiXtfV924cpb4XP55u2HAcsQZkkAr1vNBYXv1M9yfN+/Q+scTxBIbTd7uqwjMu5XEAZiZDsz9814X2t4WaABZPITe+UjwgnL/K/XtM6Nd4yc2qyZNy0D/uLfDOepiFaWYioDFA1GOByqOcCNY8Zb59FlraS14VKLvp1r7dDSGpsflZ5UN8JJ0a55nt4Rfex81o4Xiw4Rk7UdNLo45hK1JnK5haHnxEmSYuG2sN7xMLHwjDlpdUIi0N9bk7rzYactNtSVBxMtOcbvJ6bmtkZItt1Ki4CBJt0VNOoeWZz+qHuv/FrJSlZ5pa0mbi+2XbJU05c55e6SbyTdx6ne8qTMs+/56KF5DdoyF5mZPqirywLTQJ0MA3sQLZ2GygWE2E8s+ZC1ClacvkPRQqV2sBJIkD57DcrV6caAdPDxcW31t91J5aL5GNVz6mLqOEiGiREm57T/AKVIpF3xOkzcxa226jxor4UI6NXGtE3mNspWOtVe/WB6d0jTFgNNfPS1tPyym2kY1g/XRZSnObr8DsjQocsxnocj2BWhtIggiTaAYNhlInL8yKmAW2bY2FtfyyusGHMunuIyM/dax0ksCIe7GrSTqZj9kJvfB08yhaeX5fZDtnzpNJNbjBCE0gBd32awDnO95AgDM6dVycHQ53hvVe6wlEU6YDbKHPbLBSxkk0BoACgTdJrr9VKo6As73ZZLdirvgWzUaTNZzt65yqmutfMlXDp6dVnut30Aj7vM5gZ6KPLK0AZDdVlkZf7V2Iz1qUiD5dCF0sfxGjVwoo+5bTrggy1rQ2R+put8iOp6LE6dfoqMTQnxCxblbOE4Tcbo0hKsHLdxHEio1rCQ9oIYAPGdSxrxeCATymxjeI6nAMVQxANNzf7hc4w5xnmJklrnEXnl8JOQtutLMLTxAc95azkpEkyGuBBBYReZmCHDKAuI0Mxh5ZDMY2QHyAzEZlpIFw476Qc16vDy3x2/b5r+y5YydvHey1SmQ6nIf/ifC+b2a4Wd5dplcZntbi8NVjMxHjaC/vzZnvJyWnCcdfVjDYtz6bmeEVAOYtjJtRv6m3s4af5Baq/snVpAVagFegBIfThwiLGLwPQI2qLdWvfYXQ2s4q/EsitBDht8OUHuuYykQ7ld8LdNbLdhuHNqHloPgxPKZjsf1M73C5tZ1SnUDalNwzBdm0ReeYWIv81y8RCeorrPdfgmWTWbkQLC8fWOqtpt53RH2MaSkWzrIOXayjUxjWWGewzXEko5kZmoMkgxyjoSb+cqh+JYyTcxmRc36rK6pUqSY5Wgad4F/PIJBhJbrsP4GXYKJa6fwgFXF1Hj/EHbMhH9GbTI6km2eYz6x1VsEGZubHtqIGnTorm0zBOWYAG5y+efSdVEY735nYLJT7vmuZIkSbzbIZZdArRc5W0EfXZWtZ2/Oik6BMTfTfy7rVR6iKKdK+wVlRtzrqT21n0V2Jw5EGZBbNxEX+GDsQqvdx6T9bRuqUduKAQ3OR1ttqJ/PVTewHP6qp0HpurGvuYyNhI8UD6K8dQJ36oUmVjGTR3mUK9wHzVEpIVFEghJSpiSBuUgO97NYe/MfJekJWfDUgB4cgAB6K1jN1lWWwbJsESSsbjzHpopYx8nlmynSp3F7BZztvahEm0oz0V9MfVUA381YQQLIWGBa6M1HqkeiGO3zT5jKqjTtdR5PLor3NJuq2uGhQBzMTwxlXmput/i4ZtNyI6Z2Xla+EqUnwf/ALacamKjQbFsXiwnYgHRe3rHXUfT7qjiWFZWABzGRuCJzFrwV08Nr+E6fIt9GavZ6k3HYZzw0nEMJl8y4tuYqtOXcWBB0MGvhnGa2DqwJgHx0ybHfpffW3RR4Ri/6Wq2pREEHxCT4p+IHeV6njnCKOKoHE4eztWx8JHxB0XjrFu0x0ufjNzh8S/cqjlcQwWHxNM1KD203F0e7dYsJ7ZNJMAaHUry3DeDP97/AHDI0lxIMEwQZiBe/Vc6rSxFVzgxtRjmcwe2CDy/qJGZA1Gmfb0vs/xtjQKWMoitTAIDxaozmJLjaA+SZvfqclXiwcakqk/sCVF/GMA9oHKS1sw46NP/AEmZ/wBhYaFJucbQSddZ3Xsf+VUqtMuw9X31KAIJBcy48Muu09xsvLVaTqbnNdYtJFhfp5EX81ycdoJVNcmTqRomYAiMyD6TltmfVaDlnE7evzWejB3/ADe/dXMknQWz+VlxRMwptjIaXHTM5aZKTH3B79It/KCTpMx6990C07kdb+QVrHIAaDmdwIBvFjPRScbTp6+iRZsDGd9NBPVOpmMzJvp65q9tIBgHPKN0gM9p3UXOiea99svNXtpGATqJvrmDA+Uoj2AiwDUgACTJ07eSGiCeXLcSny3kkb3BJjS89t/tCrTsfFc6Dp00/hW3jkA3OG0/ndClyjR0dL+aEs/IR8zlEqEpytCia3cHw3PUGwuudK9b7N4LlaHH9QnsNFMsoDuYan4TrZU4mpyjqr6by0HZc7Evl86aLLVltjjmIG0/VaZgKik46gq/mkZELKDwImG6qbROsQosMixMdVOQFpgYw20pklxgXKbb5aKHwyqoCxr4VJBKn3U3ASM/27lVQymtkNz+FZfdk5arS8yAHQAAf9/VYX4pzgeSwGbo9IUajVgSxxa1sA+ODFvr06rzvsrxqpg8c19Vpe0u8UfE0alvlbqCu3TGo+LUkz6BKrhWmJAkZdjvsFpw/EbHaRSkez9pcGyq5mIw5908+OlVEhj9ml2TXCCL5ZG2XnMPj8LWeWVGiliGmKlMCBU1L6Y/S/dmRmRqFxcVx+thg6jB/pqlnmObkdbxt2cI6T81wOIuDnBtY8wgGnVaRzNbm0g5ED/E5aEL04Jai3/f3/P3KPT8dpPwtRr8K4lrhYgzzD9TZFnRq07eQswnHf6oBzxFRreVxH6oyMbi4/IXAwXEntHLUc1xJ8FUiadUj9Fdti1+z7OG5F1p4bjG1Ks+5LKgaech5c1/cOkg5Xkyo4jTitN1gHyPRUDcTB/P5WrkdzAD1yA8+0rHhRLhOUenpmtLzeQYjrc+S8hcjIk8xygWnfTY7pPdBz1ix108lTzfgVgABvcXyEC/WN4yVJiLQ6ZPzn9/S6jTZOVr5kGRGxVbja/SBHeZ9FIEWMzfKdN027GWNu4Re3lZSAJgDOTnkI2/IVRq+X8pOfzWgENvNhEnMnzA81LklgCdR5JsdIzz++XyUeQNPimSCRAmb3J6WPokBGWcqbX7m8Z3NrCNgRHzSTvmAmtBvf5JJh7hYF5HQpKPKB8xDlIOWVr1a1y7WM3YGgajw0an5L3NClyARll6Lj+yGA8JqkdAuxXrwOUZkrHUlQEcXX5rBKiy8aqtrYOWWi00gMtSuZNydsQB1+m6makwB69EUjBKlF1eaAXLsrbAKlpJMZIqRY/LNUpdRlwfoDCZB0/OqqaR52KsFU3i2hP2+a0TVWImKcEHp3VeJxQEhpl50t537LJjscbNYPNZqDDkc3WPXVTPWSwgLneL4iHZ8oGnUzn0Ci+nzQMgPSRr36q1jALNkWzMG9stldSaM9PKfM/gWe3dzAz0KGoym5zA7dUyAJj1n6K9rZcdotGQ6Qiq3QHO0/ZXFJIDK5ki99m5829sv9LkYvgVJxJDSzsfW2Q8l2qmHDjcwZyyMeWSgWQRtvrrbfRXHVlHkF0cCn7PBptUdBEEFoIcNiJgrr4LBsotLRnsZLunZbOQ9hcT+w3KkxjReL9ct8sj9E9TXnNU2O2OgfO22XT5Kx4k32lDHjTP1/ayRAcfFzX1Fz085XJeAHlcD1/Oqiau+X7dYRnYgDlzjvqd0mNE3FyLAabF32+avd2JAXnX7KbaZILiIBPqf9BVNq6aTYaZypgT4nHQZAxOgEaqW0MbyfzTyUwQLkkjzsf9FQNS0tF5tMG3bJSYyYMSdJO3TZNK3gBh+RYLybn9uqASLkTvBU21pAiOv7QI/PqpMDafXU91bVdf6AofiLm58jZCsdV25fRCdT/6FZ8la9beG0DUqNYP1EBctjl7r2F4cOU1nCCPhJyXbKlzLo9RimNoU2tabCAY1XPJDjb5pYnEGq7sho5c7LztbV3PHIll9EQZO3zUpVLHW7qfmsd4F9NAfLo/0qnPMQMt90qhMERnf0VqdYGaHVJuMh0QGSewyKpptsD8lNr4v59u6Ivc8gSquAtIgmSs1bEl3wiwyOp6gfuVXVmp2H4Vrw9EN8WoOWi1i75CM1HD8oGck5jM9titXKDJAgWiLk+eZ8rJP00z8t1a86T23PdUkugiAbedApNJNx8rDyAsE2RMEHtFu5Owur2NnSIlaQVjM7zN7kxvl5eXyURT1zd8u5hNtzH28u8lS2IsIvfTvoofmAg2nzHLS+yQHQxbK5OX591PkkATAHzU6JIjlt1n91KgwKXdRGet0Blpi26urUoN4JmbjMjcRdQ9znqZ8tNPL5IemwGKkSGyBqBllqczNvshsQSfimAMyNZvlomKRmNzoY7xoEi0TnJ2vrqTqm4sCloLnAAWGUkAdbnNSp05N5aNbZDWQtHKY+g0665Jkw2Pl+/eVUdHuIx8ovGU65+fVWBrpMmLCJOY7G8ZJ+70BgZ5CSeuyADcepJj5lRs+QAym4CdBna06eag6+Z11vN90nuOWYy8s7LR7vl5eZpE3EiRFoAA7ohFywh0VNPSP4VraJdsdgM4yy2stJokkEAX3GXlugVhTEk8pnUCIiNs1t4VKmIq93+fhQsruIXMMJE580T1giUKPEh3Cj48xfWcIIwjYt4dEIXTxHwmhk4ZmtGNzQheVP8ATM0UMN2q1x8I7oQsH/A0Xz4vJaKGR7IQujR+L32QyWg81zOJHxRpKEInyYyzBnLutE/U/uhCnS5L6kjxH2+pWqkMzrb6JIW+n8fv5gXFoh/b/wBmqZHh/wDH6oQuyPMDFSPi/P8AGVc8xMbD6T+w9E0LGPIBDTv91Y1ot2QhaICeNH91w0DoA2HMbLNUPj8j/wCqEJS6+oi7ECKhAsOVv0VrBLmg3sf3hCFf+31ArqNsP+0fQKGL/b9yhCcvhAoqZeSmwfshCyiBbRaLWV9N5JEkn+2TffmTQttHkykU5TG7fq1efxrprOG2XRJCy1Onr/YI2sNkIQuc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WFRUXFBgYFxgYFBgYFxYXFxcXFxQYGBcZHCggGBolHBcUITEhJSkrLi4uFx8zODMsNygtLisBCgoKDg0OGxAQGy0kHCQsLCwsNCwsLCwsLCwsLCwsLCwsLCwsLCwsLCwsLCwsLCwsNCwsLCwsLCwsLCwsNCwsLP/AABEIAMIBAwMBIgACEQEDEQH/xAAbAAACAwEBAQAAAAAAAAAAAAAAAQIDBAUGB//EADsQAAEDAgQEAwcDBAAGAwAAAAEAAhEDIQQxQVEFEmFxIoGRBhMyobHR8ELB4RQjUvEHFWJyksIWM4L/xAAZAQADAQEBAAAAAAAAAAAAAAAAAQIDBAX/xAAuEQACAgECBAQFBAMAAAAAAAAAAQIRIQMSBDFBURMicfAyYYGRsTOhwdEUQlL/2gAMAwEAAhEDEQA/APHhNJC88xGiUkkAMKSiFJMYlEqSSAIpJoQBByipuUVLECE0JANMICYSAYTCAmEAMIQmmAkipK6hgqj/AIWk9dPVS3QGdKV3cN7NuPxuA6LrYf2fpNF7ulZ+KumR0eOYwnIErTR4dUdk0+a9r7pjbBo9EnVxEfRQ9UeDzmD4H/mfJdmhg6dMZCVa+uMjbsqXvc4cx0t/Cxc28sTfYtL2jISeuQVDRF/QDU/ZN82Hwg/l0mvgw0ef8LJ5efb9BEgIMnPM9FG5I21Ks93e6Tpy+mqzcM5GMvA3PWEKr3cWJg65/ZCK+S+4rPGppIXtANJNCAEmCkhAySRS5kSmAJFEpJAIpQpQhIBQnCcJwigEAmAmmihBCa1YPAVKnwtMb6L0OB9lhm8z0Utjo85hcE+p8DSfp6rr4X2ZeYLzyjpcr09PDBgAjL9lY+vaOizcn6BSOTQ4NSpiw5ndVrovgQICHn1VPNdYyFZc526g6oYUSCQqy7a6iUkgG4+pUYAmczlGndHJ5KJIF4n5BYt9RiDNtd0hby6qPMTpA/M1MURnChO8IRW540T98YhogT8+6tYwHTL5+eiHluu82y7D7pqLq1gBCRmptdrb6qAIME2HdBJNxvl9PILSIg94eiSnynQAhJKpAeIQhNeqUCEIQAkIQgBJKSSBCQmhMYIQmkABSSXX4NwZ1XxOsz5nsk2kBzsNhnPMNBJXqMF7OMawuqS5w2+HtGq7WFwzKbYAHZMVgWxYhCkqyVhBSDQAAOW0QlzgXn+FSaqQdfVZehLZZzTqo1BZVAEkqQ6mVEkIKhBysqznYR5IxWKBPgbECDBJHe6zcx81jqSV9wL31BlOikypbwjzP5ZZ4jNAvkYCzalzAtgTJPN0SLbff5o5r9dFZUZMX00uiMLARiYEEbp8hzJhoMeugCTGb3sbDTukJOX8J0BFx2y06d0e5kwYAz3t2UmtAF8r+eyIm5JymdQNLaKa7gQqOkWEfgiOqYBF9Y+e6cA2vlpn0E6JVCf402ATfOxE46hNUe8bqb+aFdrv+4jxKaE16BYkJoTASE0oQAkQmtnB8IKtVrC7lnK08xF+XpN7pglbowoXXw3s7XcSCGtgkeJ2ZaSDEZiQYJic8lPiXs5UpECeZ23LE9iHELPxYXV5RqtCb6HGTAUqlFzTyuaQ4ZgiCJuJXoOC8Ma2HVIJ0H+O0puSSszroWcA9neaH1RbRmp6leic8Ns2IhYqmJvAOWxUBUM8uZ/D5LNux10RZinOfZpkk3jbVQwrCC7YxHlmY0upYGgCT/fpg5RJGkxzER0m4VDaVRzjyhxu6LOMt/T+nlmNYGavc9u2uf1ZpsdF1aom10CTNvLXY3VdXD1WN5ngtHRp8rgBh7cy89U9oWteQyHRIBf4b5fC0vJzQtKfOiVBHWxPHqVMnmcARmJEjybJ+SwH2mpuc0NDjJzDDyx0Li0k/wD5jO68/VJe7nIJJ0p4Zzj356o7XAyWnhuAdUq3oVjyunmqufI15YgNFyD5jKb9XgQULaz9WLarPd0OHh1y9jB/1PAOU/A2emZGa5HGhTFbkpV6paCwOeG+7pjnIHhnmc8iSYgd8430OBYt4BZSPKbAiCJz/TJGeqtr/wDDyrarWNNgESS+w2JBgbKdHyv9Owo6eB4fw1rP7uLqvdFzzWBtIHKy4XmMbxLBscWtr1hBtzUxU12EFeipex9Egl2NZafhpGIGzua+mS4HFPYyhzS3Gm9rNETF9rT6rfSTk3uhHPemDRno8ZpExzGDk4sLR1sSY/hdRtYXg+ExJOf50XB/+IVI8OLpkAA/3DE2JizncuWSlgQ5jhTqVKT5y93U54IzBECCVlxXB7YucFVENHoM8sss81F05es5C8XKVJ4IBgDYKdQEnlyAMmcu5XjNdRFbna537eiYba2ud7EptDZy5mgnpKAHGdh6AbQllcwDmgT69f4Vbb/L82Cecx9kADqf9bJ5foIfh/xJ6gW+qag5hJ1/8R+5QtNi7fgR4hCUoXcWSQoyiUWA5RKUpIsBuXq8J/QtIZTIqvcWw5zHghwMizmi5NgGzc52v5OVs4K4DEUicg+fOCB8yEnlUaacqZ9BpAcxbIkG4F3ADpmQp8RqPYCXe75Ib7ogn3gMjnDwRlrbpnNuRhsKf6tr3EwHmo4yRAaZN9NvNUcSJe85gHmLZJl8bNJ3grx9XSjpVGLttfY9rUglOrwYHBr/AO5yczyN4Hc652ERZQbVgHnDuUZNFmzsT95VlENbAJPaV0KeELriT5fZOOpN1Vl/4+lXmSOdQx15LXFo0DwSNdgDZdmjxjDhhMXseVxAm9pJdcZ6HLJVngZqkeFpjWbga5XVDOGOZzAgidCRFhmSO8JrimpbZGMuG0o5ijXxXjgdTDMPTYHES6o6sCbFvwMcGhrukZG0mY5vD2NcwBni1cPetJO5PPTMG2QUcNg3MdDGPa4G7rBrRuXTAtprNldxGqxpb7toc6DzyebmvlI3G2q646+6VxOdw6GLHh7IBp1HD9JLy5s9OVoByNjujD42o1o8D6Tch4nctpnlA5YuXeiGYqnIhvuwbOiXMLT/AJNM/CZNhrlIC9bhKtSA6nWoYmbmk4vZyguJinJFrmJEDSAAvU0pOvLL8fjByairmjz9TiwMf22kjdjzPU/3xfL0VvAeMUGVHl+HouJIMtpim9sQPC4PJaLTF7km8ldgMwFYltRj8LV1aZLZ1M2J8yQuFiPZNxrn+lxAMmPE0FpjUuiG6aT2QvGk3TT99iMHpanHsHUn3tOqJzis9xyyuI/2Vk4hieGNpvIfWJLfAxxe1pcJgEsiRIB6TrplxmEqMPJWwzeb/Ki4Bx6lrC5vX4AvMcWw3vH8tO5aJ5TAdb4ovBjM9ATopjqam9JpP6CPXYHhWGqUWnlFOo64LanOwg9WseRnqSljf+H1RzCWOZUETAJ5ovo5o2+S4XBeGxTaHNtrBuBuu9/S+7bzsr1aR/73CYOhBEnO33RUZ3Jx/gD59j+EVcJVcHNpAg/DUpOdItkXU48wR0XaweNa9kf0tKlUBb/cpyAYmYa4czZtqbLt43E1avhqP96AbF7Wk5nUjmg7E31VeFwgiXHyHy7BZa3GJRcNPrj3zIbJ4UGL62VzRNpgHPbom6qT10ygWVTzfOduunpkvMcqXcgbHAWmTPr16BSjQb72neT9eyiGBov8Woytnp5JjLv/AD+QlXcBtboLx+rIHtIQ1niBOQEnPfXzUARebnpnGaKLSb3tGf5AVRy0gL3DYCO0ITuchoNtr/NC3EfPEJIldBZJJJCBDlCSEAOUSorfwzBipzEzDb21RnoVFNuj0XBOM1BSAewO2cXQY0tHz7bKFPiYZiWVaglrbOA1aZEAefyWnh1V1MS3lLSBaNB10W93HWRDqQPkD/7fsuXZF265m++qW7kQx/AYqH3ZD6brsd0cLf7VPCcWcOXtJLAWnlcDYOGQIOYOuoz0U8Nx5jagmlFK4dFnNBJMtEnIknlyMldLH4Fr/wC4Kge2BBaIJBiLT8Q+/SOPbqaE90D0dPiI6i2ssxfEZoMqMYOckNNRrxnd12RYmIBvmruF4Q4hoc53K0GASBLspjIGIzXBZRpNJl2XwkDkLjrZwvHayz451SJpVOR5MktvDTle/KPVW5PX1lKUelfL1HKoxpMs9rS1tanQZVAgE1BymL2pybRI94I7LJ/y+3MXA5ZfCAcr7/cXXJ4UwNqP5x70vvzEmQ4Wv+emQ9tg+A1XUw6nSJDgT8QyG0mTePmiWjqeJUFhBGaUcs4FTh8kkGdNie4OZVHKWOytPWO41BtmDPVehfgXUrVWlmt2xMbbrnOaIcbam+XRZviJ6M/MqZT04zidCjVbWAZXyMBtQgBw/wAb2F7XO+S42N4MKdbxAGMnDI7eaw0nEWNxIAkE55Zdl0MJUGU65TtuvTfEx1EnWe55GrGUJUzr1atNzREN3BbM5HQGdPRczH4fmc085lhBBLRLYgwHEy0WuNQVqewQdZ/JUBSESTp6lE+Jl0wzPcI4ggBrQBEXIDj5k+HXQCEBhN3EkkWOeR/AnUFxa22inXeWHl5YMCdxNwOixeq5Zk8E2QYC45R00V3OII0/LKkHw8s53O9pgX/MlKo0x0mZO2vks81adsMUWVKts7xAi3lGirafhLiMpibxOXQ/sio5rSeUT13P1AP5CraCDzRnP59PVCWcisYGpIjrrO38qXNOZyHr0EZKVOi4k23zy/BGSsbSE3+QVR02IqLiSSBE2ttqO2XorWUJzn1/ZQfi2tETfQAcxJmAFRW4g8g8reWLFzjmdgNT9FdxjzYGw0fyf5QuOXVNXEHyCFl/lafZjweRQkhdoxoQhAAhCbGEkAXJsEgNHDsGarw0DuvaYfgzGsiL9CsvsvhPdtdMc2sfRdStXv8AVRKbg6NL2mc0g1sDRYn0brpAT1VWJdFgLrNYM+ZzK1P1U+C4x9CoCT4CbtJtsD0OV9grKdPUpvpyMs1OZDjJxdo7nHuMNHK6nMSW2a0tvNnhwOc7HJc/D8aqc/MxrOUgU3EUWNAdeOaRy815l2fqFy3vcw6mdCLOH3CuwDmU6vM0jmdo4zSc3VrxHMLxDhls4SEtLUnv2N1Z6G5Sjuo6n9FTo1feYtzzMDwwA2Wgs5nNbyAm5gGDc3krv8Ox2HqQKVapRMiCeVzJAgDmEQBfb4isOPwtKph3/wBK+rQJIp18PzAtbzggPh0+CCSHMMEZRELx3CsKyiXtfV924cpb4XP55u2HAcsQZkkAr1vNBYXv1M9yfN+/Q+scTxBIbTd7uqwjMu5XEAZiZDsz9814X2t4WaABZPITe+UjwgnL/K/XtM6Nd4yc2qyZNy0D/uLfDOepiFaWYioDFA1GOByqOcCNY8Zb59FlraS14VKLvp1r7dDSGpsflZ5UN8JJ0a55nt4Rfex81o4Xiw4Rk7UdNLo45hK1JnK5haHnxEmSYuG2sN7xMLHwjDlpdUIi0N9bk7rzYactNtSVBxMtOcbvJ6bmtkZItt1Ki4CBJt0VNOoeWZz+qHuv/FrJSlZ5pa0mbi+2XbJU05c55e6SbyTdx6ne8qTMs+/56KF5DdoyF5mZPqirywLTQJ0MA3sQLZ2GygWE2E8s+ZC1ClacvkPRQqV2sBJIkD57DcrV6caAdPDxcW31t91J5aL5GNVz6mLqOEiGiREm57T/AKVIpF3xOkzcxa226jxor4UI6NXGtE3mNspWOtVe/WB6d0jTFgNNfPS1tPyym2kY1g/XRZSnObr8DsjQocsxnocj2BWhtIggiTaAYNhlInL8yKmAW2bY2FtfyyusGHMunuIyM/dax0ksCIe7GrSTqZj9kJvfB08yhaeX5fZDtnzpNJNbjBCE0gBd32awDnO95AgDM6dVycHQ53hvVe6wlEU6YDbKHPbLBSxkk0BoACgTdJrr9VKo6As73ZZLdirvgWzUaTNZzt65yqmutfMlXDp6dVnut30Aj7vM5gZ6KPLK0AZDdVlkZf7V2Iz1qUiD5dCF0sfxGjVwoo+5bTrggy1rQ2R+put8iOp6LE6dfoqMTQnxCxblbOE4Tcbo0hKsHLdxHEio1rCQ9oIYAPGdSxrxeCATymxjeI6nAMVQxANNzf7hc4w5xnmJklrnEXnl8JOQtutLMLTxAc95azkpEkyGuBBBYReZmCHDKAuI0Mxh5ZDMY2QHyAzEZlpIFw476Qc16vDy3x2/b5r+y5YydvHey1SmQ6nIf/ifC+b2a4Wd5dplcZntbi8NVjMxHjaC/vzZnvJyWnCcdfVjDYtz6bmeEVAOYtjJtRv6m3s4af5Baq/snVpAVagFegBIfThwiLGLwPQI2qLdWvfYXQ2s4q/EsitBDht8OUHuuYykQ7ld8LdNbLdhuHNqHloPgxPKZjsf1M73C5tZ1SnUDalNwzBdm0ReeYWIv81y8RCeorrPdfgmWTWbkQLC8fWOqtpt53RH2MaSkWzrIOXayjUxjWWGewzXEko5kZmoMkgxyjoSb+cqh+JYyTcxmRc36rK6pUqSY5Wgad4F/PIJBhJbrsP4GXYKJa6fwgFXF1Hj/EHbMhH9GbTI6km2eYz6x1VsEGZubHtqIGnTorm0zBOWYAG5y+efSdVEY735nYLJT7vmuZIkSbzbIZZdArRc5W0EfXZWtZ2/Oik6BMTfTfy7rVR6iKKdK+wVlRtzrqT21n0V2Jw5EGZBbNxEX+GDsQqvdx6T9bRuqUduKAQ3OR1ttqJ/PVTewHP6qp0HpurGvuYyNhI8UD6K8dQJ36oUmVjGTR3mUK9wHzVEpIVFEghJSpiSBuUgO97NYe/MfJekJWfDUgB4cgAB6K1jN1lWWwbJsESSsbjzHpopYx8nlmynSp3F7BZztvahEm0oz0V9MfVUA381YQQLIWGBa6M1HqkeiGO3zT5jKqjTtdR5PLor3NJuq2uGhQBzMTwxlXmput/i4ZtNyI6Z2Xla+EqUnwf/ALacamKjQbFsXiwnYgHRe3rHXUfT7qjiWFZWABzGRuCJzFrwV08Nr+E6fIt9GavZ6k3HYZzw0nEMJl8y4tuYqtOXcWBB0MGvhnGa2DqwJgHx0ybHfpffW3RR4Ri/6Wq2pREEHxCT4p+IHeV6njnCKOKoHE4eztWx8JHxB0XjrFu0x0ufjNzh8S/cqjlcQwWHxNM1KD203F0e7dYsJ7ZNJMAaHUry3DeDP97/AHDI0lxIMEwQZiBe/Vc6rSxFVzgxtRjmcwe2CDy/qJGZA1Gmfb0vs/xtjQKWMoitTAIDxaozmJLjaA+SZvfqclXiwcakqk/sCVF/GMA9oHKS1sw46NP/AEmZ/wBhYaFJucbQSddZ3Xsf+VUqtMuw9X31KAIJBcy48Muu09xsvLVaTqbnNdYtJFhfp5EX81ycdoJVNcmTqRomYAiMyD6TltmfVaDlnE7evzWejB3/ADe/dXMknQWz+VlxRMwptjIaXHTM5aZKTH3B79It/KCTpMx6990C07kdb+QVrHIAaDmdwIBvFjPRScbTp6+iRZsDGd9NBPVOpmMzJvp65q9tIBgHPKN0gM9p3UXOiea99svNXtpGATqJvrmDA+Uoj2AiwDUgACTJ07eSGiCeXLcSny3kkb3BJjS89t/tCrTsfFc6Dp00/hW3jkA3OG0/ndClyjR0dL+aEs/IR8zlEqEpytCia3cHw3PUGwuudK9b7N4LlaHH9QnsNFMsoDuYan4TrZU4mpyjqr6by0HZc7Evl86aLLVltjjmIG0/VaZgKik46gq/mkZELKDwImG6qbROsQosMixMdVOQFpgYw20pklxgXKbb5aKHwyqoCxr4VJBKn3U3ASM/27lVQymtkNz+FZfdk5arS8yAHQAAf9/VYX4pzgeSwGbo9IUajVgSxxa1sA+ODFvr06rzvsrxqpg8c19Vpe0u8UfE0alvlbqCu3TGo+LUkz6BKrhWmJAkZdjvsFpw/EbHaRSkez9pcGyq5mIw5908+OlVEhj9ml2TXCCL5ZG2XnMPj8LWeWVGiliGmKlMCBU1L6Y/S/dmRmRqFxcVx+thg6jB/pqlnmObkdbxt2cI6T81wOIuDnBtY8wgGnVaRzNbm0g5ED/E5aEL04Jai3/f3/P3KPT8dpPwtRr8K4lrhYgzzD9TZFnRq07eQswnHf6oBzxFRreVxH6oyMbi4/IXAwXEntHLUc1xJ8FUiadUj9Fdti1+z7OG5F1p4bjG1Ks+5LKgaech5c1/cOkg5Xkyo4jTitN1gHyPRUDcTB/P5WrkdzAD1yA8+0rHhRLhOUenpmtLzeQYjrc+S8hcjIk8xygWnfTY7pPdBz1ix108lTzfgVgABvcXyEC/WN4yVJiLQ6ZPzn9/S6jTZOVr5kGRGxVbja/SBHeZ9FIEWMzfKdN027GWNu4Re3lZSAJgDOTnkI2/IVRq+X8pOfzWgENvNhEnMnzA81LklgCdR5JsdIzz++XyUeQNPimSCRAmb3J6WPokBGWcqbX7m8Z3NrCNgRHzSTvmAmtBvf5JJh7hYF5HQpKPKB8xDlIOWVr1a1y7WM3YGgajw0an5L3NClyARll6Lj+yGA8JqkdAuxXrwOUZkrHUlQEcXX5rBKiy8aqtrYOWWi00gMtSuZNydsQB1+m6makwB69EUjBKlF1eaAXLsrbAKlpJMZIqRY/LNUpdRlwfoDCZB0/OqqaR52KsFU3i2hP2+a0TVWImKcEHp3VeJxQEhpl50t537LJjscbNYPNZqDDkc3WPXVTPWSwgLneL4iHZ8oGnUzn0Ci+nzQMgPSRr36q1jALNkWzMG9stldSaM9PKfM/gWe3dzAz0KGoym5zA7dUyAJj1n6K9rZcdotGQ6Qiq3QHO0/ZXFJIDK5ki99m5829sv9LkYvgVJxJDSzsfW2Q8l2qmHDjcwZyyMeWSgWQRtvrrbfRXHVlHkF0cCn7PBptUdBEEFoIcNiJgrr4LBsotLRnsZLunZbOQ9hcT+w3KkxjReL9ct8sj9E9TXnNU2O2OgfO22XT5Kx4k32lDHjTP1/ayRAcfFzX1Fz085XJeAHlcD1/Oqiau+X7dYRnYgDlzjvqd0mNE3FyLAabF32+avd2JAXnX7KbaZILiIBPqf9BVNq6aTYaZypgT4nHQZAxOgEaqW0MbyfzTyUwQLkkjzsf9FQNS0tF5tMG3bJSYyYMSdJO3TZNK3gBh+RYLybn9uqASLkTvBU21pAiOv7QI/PqpMDafXU91bVdf6AofiLm58jZCsdV25fRCdT/6FZ8la9beG0DUqNYP1EBctjl7r2F4cOU1nCCPhJyXbKlzLo9RimNoU2tabCAY1XPJDjb5pYnEGq7sho5c7LztbV3PHIll9EQZO3zUpVLHW7qfmsd4F9NAfLo/0qnPMQMt90qhMERnf0VqdYGaHVJuMh0QGSewyKpptsD8lNr4v59u6Ivc8gSquAtIgmSs1bEl3wiwyOp6gfuVXVmp2H4Vrw9EN8WoOWi1i75CM1HD8oGck5jM9titXKDJAgWiLk+eZ8rJP00z8t1a86T23PdUkugiAbedApNJNx8rDyAsE2RMEHtFu5Owur2NnSIlaQVjM7zN7kxvl5eXyURT1zd8u5hNtzH28u8lS2IsIvfTvoofmAg2nzHLS+yQHQxbK5OX591PkkATAHzU6JIjlt1n91KgwKXdRGet0Blpi26urUoN4JmbjMjcRdQ9znqZ8tNPL5IemwGKkSGyBqBllqczNvshsQSfimAMyNZvlomKRmNzoY7xoEi0TnJ2vrqTqm4sCloLnAAWGUkAdbnNSp05N5aNbZDWQtHKY+g0665Jkw2Pl+/eVUdHuIx8ovGU65+fVWBrpMmLCJOY7G8ZJ+70BgZ5CSeuyADcepJj5lRs+QAym4CdBna06eag6+Z11vN90nuOWYy8s7LR7vl5eZpE3EiRFoAA7ohFywh0VNPSP4VraJdsdgM4yy2stJokkEAX3GXlugVhTEk8pnUCIiNs1t4VKmIq93+fhQsruIXMMJE580T1giUKPEh3Cj48xfWcIIwjYt4dEIXTxHwmhk4ZmtGNzQheVP8ATM0UMN2q1x8I7oQsH/A0Xz4vJaKGR7IQujR+L32QyWg81zOJHxRpKEInyYyzBnLutE/U/uhCnS5L6kjxH2+pWqkMzrb6JIW+n8fv5gXFoh/b/wBmqZHh/wDH6oQuyPMDFSPi/P8AGVc8xMbD6T+w9E0LGPIBDTv91Y1ot2QhaICeNH91w0DoA2HMbLNUPj8j/wCqEJS6+oi7ECKhAsOVv0VrBLmg3sf3hCFf+31ArqNsP+0fQKGL/b9yhCcvhAoqZeSmwfshCyiBbRaLWV9N5JEkn+2TffmTQttHkykU5TG7fq1efxrprOG2XRJCy1Onr/YI2sNkIQuc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upload.wikimedia.org/wikipedia/commons/f/f6/Tephritidae_-_Trypeta_z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49"/>
            <a:ext cx="9171696" cy="68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718" y="5158264"/>
            <a:ext cx="447448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4"/>
            </a:pPr>
            <a:r>
              <a:rPr lang="en-US" sz="2000" dirty="0" smtClean="0"/>
              <a:t>Identify the order name. </a:t>
            </a:r>
          </a:p>
          <a:p>
            <a:pPr marL="457200" indent="-457200">
              <a:buFont typeface="+mj-lt"/>
              <a:buAutoNum type="arabicPeriod" startAt="34"/>
            </a:pPr>
            <a:r>
              <a:rPr lang="en-US" sz="2000" dirty="0" smtClean="0"/>
              <a:t>Identify the family name.</a:t>
            </a:r>
          </a:p>
          <a:p>
            <a:pPr marL="457200" indent="-457200">
              <a:buFont typeface="+mj-lt"/>
              <a:buAutoNum type="arabicPeriod" startAt="34"/>
            </a:pPr>
            <a:r>
              <a:rPr lang="en-US" sz="2000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34"/>
            </a:pPr>
            <a:r>
              <a:rPr lang="en-US" sz="2000" dirty="0" smtClean="0"/>
              <a:t>What happened to the </a:t>
            </a:r>
            <a:r>
              <a:rPr lang="en-US" sz="2000" dirty="0" err="1" smtClean="0"/>
              <a:t>hindwings</a:t>
            </a:r>
            <a:r>
              <a:rPr lang="en-US" sz="2000" dirty="0" smtClean="0"/>
              <a:t> of this order? What are they used for?</a:t>
            </a:r>
            <a:endParaRPr lang="en-US" sz="2000" dirty="0" smtClean="0"/>
          </a:p>
        </p:txBody>
      </p:sp>
      <p:sp>
        <p:nvSpPr>
          <p:cNvPr id="6" name="Oval 5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osmln.nature4stock.com/wp-content/uploads/2012/12/Passalid_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9152" y="-2359152"/>
            <a:ext cx="442569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718" y="5158264"/>
            <a:ext cx="584608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8"/>
            </a:pPr>
            <a:r>
              <a:rPr lang="en-US" sz="2000" dirty="0" smtClean="0"/>
              <a:t>Identify the order name. </a:t>
            </a:r>
          </a:p>
          <a:p>
            <a:pPr marL="457200" indent="-457200">
              <a:buFont typeface="+mj-lt"/>
              <a:buAutoNum type="arabicPeriod" startAt="38"/>
            </a:pPr>
            <a:r>
              <a:rPr lang="en-US" sz="2000" dirty="0" smtClean="0"/>
              <a:t>Identify the family name.</a:t>
            </a:r>
          </a:p>
          <a:p>
            <a:pPr marL="457200" indent="-457200">
              <a:buFont typeface="+mj-lt"/>
              <a:buAutoNum type="arabicPeriod" startAt="38"/>
            </a:pPr>
            <a:r>
              <a:rPr lang="en-US" sz="2000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38"/>
            </a:pPr>
            <a:r>
              <a:rPr lang="en-US" sz="2000" dirty="0" smtClean="0"/>
              <a:t>What kind of antennae does this family have?</a:t>
            </a:r>
          </a:p>
          <a:p>
            <a:pPr marL="457200" indent="-457200">
              <a:buFont typeface="+mj-lt"/>
              <a:buAutoNum type="arabicPeriod" startAt="38"/>
            </a:pPr>
            <a:r>
              <a:rPr lang="en-US" sz="2000" dirty="0" smtClean="0"/>
              <a:t>How do these insects make squeaking sounds?</a:t>
            </a:r>
          </a:p>
        </p:txBody>
      </p:sp>
      <p:sp>
        <p:nvSpPr>
          <p:cNvPr id="4" name="Oval 3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3429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a/a8/Skipper_Butterfly_(Family_Hesperiidae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159" r="253" b="-159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4902" y="76200"/>
            <a:ext cx="584608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3"/>
            </a:pPr>
            <a:r>
              <a:rPr lang="en-US" dirty="0" smtClean="0"/>
              <a:t>Identify the order name. </a:t>
            </a:r>
          </a:p>
          <a:p>
            <a:pPr marL="457200" indent="-457200">
              <a:buFont typeface="+mj-lt"/>
              <a:buAutoNum type="arabicPeriod" startAt="43"/>
            </a:pPr>
            <a:r>
              <a:rPr lang="en-US" dirty="0" smtClean="0"/>
              <a:t>Identify the family name.</a:t>
            </a:r>
          </a:p>
          <a:p>
            <a:pPr marL="457200" indent="-457200">
              <a:buFont typeface="+mj-lt"/>
              <a:buAutoNum type="arabicPeriod" startAt="43"/>
            </a:pPr>
            <a:r>
              <a:rPr lang="en-US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43"/>
            </a:pPr>
            <a:r>
              <a:rPr lang="en-US" dirty="0" smtClean="0"/>
              <a:t>At what angle do insects of this family </a:t>
            </a:r>
            <a:r>
              <a:rPr lang="en-US" b="1" dirty="0" smtClean="0"/>
              <a:t>usually</a:t>
            </a:r>
            <a:r>
              <a:rPr lang="en-US" dirty="0" smtClean="0"/>
              <a:t> hold their forewings at rest?</a:t>
            </a:r>
          </a:p>
          <a:p>
            <a:pPr marL="457200" indent="-457200">
              <a:buFont typeface="+mj-lt"/>
              <a:buAutoNum type="arabicPeriod" startAt="43"/>
            </a:pPr>
            <a:r>
              <a:rPr lang="en-US" dirty="0" smtClean="0"/>
              <a:t>What are the cocoon’s of this family made of?</a:t>
            </a:r>
          </a:p>
        </p:txBody>
      </p:sp>
      <p:sp>
        <p:nvSpPr>
          <p:cNvPr id="4" name="Oval 3"/>
          <p:cNvSpPr/>
          <p:nvPr/>
        </p:nvSpPr>
        <p:spPr>
          <a:xfrm>
            <a:off x="76200" y="110067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" y="376767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342900" y="376767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" y="376767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" y="376767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" y="376767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" y="110067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ytimg.com/vi/iVSEBL4wjT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192" y="5334000"/>
            <a:ext cx="584608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8"/>
            </a:pPr>
            <a:r>
              <a:rPr lang="en-US" sz="2000" dirty="0" smtClean="0"/>
              <a:t>Identify the order name. 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2000" dirty="0" smtClean="0"/>
              <a:t>Identify the family name.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2000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2000" dirty="0" smtClean="0"/>
              <a:t>What type of legs do insects of this family have?</a:t>
            </a:r>
          </a:p>
        </p:txBody>
      </p:sp>
      <p:sp>
        <p:nvSpPr>
          <p:cNvPr id="4" name="Oval 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8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VFBQXGBcXFxgVGBUYGBgYFxcYFxUYFxgYHCggGBwlHBQYITEiJSkrLi4uFyAzODMsNygtLiwBCgoKBQUFDgUFDisZExkrKysrKysrKysrKysrKysrKysrKysrKysrKysrKysrKysrKysrKysrKysrKysrKysrK//AABEIAMoA+QMBIgACEQEDEQH/xAAcAAAABwEBAAAAAAAAAAAAAAAAAQIDBAUGBwj/xABCEAACAQIEBAQEAggDCAIDAAABAhEAAwQSITEFBkFREyJhcTKBkaEHFCNCUoKxwdHwQ2JyFRYkM5Ki4fFzwjRTsv/EABQBAQAAAAAAAAAAAAAAAAAAAAD/xAAUEQEAAAAAAAAAAAAAAAAAAAAA/9oADAMBAAIRAxEAPwDijjeiC9T8/wDyacddaSBrP0+VAQUdaPKKIjelKKAwgo4oChFAIFFNKoZaAgaOlRQigTRsv9/1oiaW6FSQdCPtQNmizU4y+m1OYvDG27KdxH3AOvrBH3oI00c0oCiy0BZqAahFCKA5oUUURoFUUHvSTRgUBZT3oZTSgKMrQIymkkH1pwLST86BEt60XimnFJmmmXWgV4xpaNO40ptVJo3PQbUDiPNLpqxTtAVwa0mnH3oqBMUcUYpRFAkUIpQFGBQJo8tGBSgtAFFE4pQFHFBO5b4a1/EW7aIbhOY5R1hSR9430711lOWMHhGYPlv3i1x3uFFcWCfMu422BnqRtNZX8LQU/Mvbjx2VLdvQkorODdfQbRE1ZYjily6tzOG8UMmQqDJA8pzA/FoAdaC8s46xiAqXMPhrqsLSstweZXghwjKh8omQQ2kE7GslzpwXDX/FxGD8UOrnNbbzK4zQ7Wm3BGYMVPQyNqe4bi7i3UckSh0DQBBEEZV6kSK1XA+E2kweMv3FZ0yzAJUgN5XKkfC2ViJ9KDh5t6+1EyRvpXW8DisFlVLfD7LW9AzMmdif1Q1w6yT1qYbz2ys2sJh1IAAdcPbIjSALkEkCP60HGRZPY7x8+1T7/Bb2a2q2bpZ0VlXw3zNJIkCPSuqY/iqWWMYnCWHOV4thZOYSSxsqYnSNTpUfH85WVsgHE3r5JhzYE5ZkifFyaTtBNBh73ImOVE/4W4Wcn9iFA2DHNCEyT5o6UV/kLGDMAiMyk+VLtpnIEyQoadAPfWtIee8Pbtstu1ibrNv47Ki+8W2JP1FZpucLqMWw9u1ZYyM4DPcAOhytcYxp1ifWgy5XvoaNRTlkS6z1YTPqdSacxdkqzBtNz9TpQM5aOK0NvlbF3mc2cLedZyqQhCwDA8xgHYazTPGOW8ThMv5i01svOWRIMbww0n0oKmxbnN6Kx+0D7kVHK1YZctonq7ZR/pTVvqxX/pNMWMNmaDoFkueyjf59PcigjXLcH6fcTSfenr7ZmJ2kkx29KFu3oWOw0Hq3b+f/ALoGGpFLoooFWhS6TbGtKoFPvSacuDWkxQJpcUFFLigILSgKAFdKwuF4WbFmFsMci5/GxD273iNAeUVxoD2nTXag5ubcGKc8BgQIMnb1nt33rs9vhmCFtVtYfCXVVTmuPdt3lRg05Dcd5iGnrGnel4bjGHtWglm9hLGUkubNxcok6AgKS2s6IaDmfCeTMTfzEJ4SrBZr+a2kNsVYiG+WuorU8L5JwdtlOIvNeZdGS2CLJYzlUv8AFBMdqkNzjhJKXbt/ECDqECoYbPH6Rs2sROUadKztzny4r5rFjD2lkGCpusY2DM51HTQD0ig1KcTw9l7ZwuGsWbogm5aUl1UGXBnWcoM9xO81d89YbDPbF5SMzgFVQqwP7RkbAGaruU+O2sTZv3rtixYCAJmtKwbPcksFDkqZUdwdY60viFuzeW0li+gvJMK36MXCTIKFvLO8id570GKtAhwIre8L42yhMIVUo+UElQdC3mmd+u/aqPj/AA57RTxECNr8Ox13gaD5aVo8Fw/xLIvWyBiQAtudlI/WjqY26TQR+N2fCbwsI1gYoHyg2wzka5LdtmJtowPUr85riuLuszuz/GzEtMzJMmZ13rvXKnAQoe9cl7tpWKk/tBSZ13MzvXPeS+Q/zhN29dy2s0ArGe4dC0TooE6k9ZFBg9TUvA4fR3MkLlGUT5ixOUE9B5ST7DvXoTD8i8Msr/8Aj22A63CzsT+8Y+1JxtjBcPzXLWHtW7uUSVH2WdvlFBw/h3K+JuMHuYXECzDOxW04kKpbKunUgKPeqW5hzcuMLNt//jGa4y9xoJMHuJrrx59uPcBLMFkE5d4nUCofGubL2hQlfEEnKACT1BYCW0I370GJ5e5LvX7oF5Xw9oH9JccZSoG4UN8TGRA+fSt3iuI4TDuThsPbDwB4rgPcMACZOi7dAKb4RjbuIt3fzFw+CgzHNJyxqWB6QB3EmBrNUh43wwSxGLvTMLlt2gO0tmJ+YFBd4fmjEXXGUvcIjyidhHbpV7iMVi8PazZSpJJaQWgEjJG+X9YfL0rC4Hny1YLGxgVtuVKh2v3HYT28qxO2neqG9zLimfOt65biYFp3QCSJ2MtrG5NB0y9zItxR+Yw9m7/8ltCfuKL/AHRwGOW54Kthtibls+QxtmR5gazAIrPcF4zjroIxGDfGLlMMLTpckmAPFRYPuyk6Ve4W0pLYe01zDXmEmziPJm1jyXPhf7H0oMrxT8OMQLhZDbu2Rt4Jl8i6AeGRmnTWJ6+1YnFIzOVylcswpBGVRqZB29fWu0PwvE218QmXtpCIMqgEEEEsSFIyuWnckVAuY7Fm2RiLHjWiuudQ4IkAZXHWY1Bmg44lvUE6D+9qK2ksB6/+62XHuWLeQ37LXQoID2mUu4zbG2xIzidwdRPWs7ZQ2yMqE3W0QH4lzaSV6EiYB7zQQvDIJDaEEg+/WkVJvQPKDmIzZmGoLHeD1AiJ66mo1A/cGtJinLg1pMUBAUoCipVAKMGiBpSigO5cLROsaDbQenanVveUqOpBP7oMD/uP2pkCpuGwqNE3ghOnmV4n1ZZgesUDFm0GW4eqgN8s6qf/AOxTUV0Lkr8Ob1/O98ixZYPaM/GxVhORdoDIPMdNOtb7Dfhrw1AA1trh73LryfWEIH2oOcfhjxRbT+FiFDYTEuLbE/4d4D9G/oDmyn6/q1ueLcorbujKogEkAzpBGo9iR9aVxL8PsL4TIouW7ZfxGRGzTlUjLLyVBmeuwirnhfMdq9c8FhlAOSyzEkXQFESx2fXrvPfSgynNmIJyqZ00+lM8GxpXKFmN5rU80cvFgWQZj6VTcB4cyuPFQWwOjGGOw0T4jt0FBr1xgtYS5duCYtuzDqdDoPfQVlOVeIJdLBUCBG/w/KGDQZYdyYJO8jWa0fFrH5nDNbWVVmWehISG29wPpVdwvg/g3HYfrAT7r1/jQR8diHa4AG0+3l3/AL9Koec8b4pXXzFfMB0MmavuKPlYEAaH+OhmoTcGd8zWQr52V1D6hCBBGUiGG8AxrvNBnOCcqG6HZ2Fq2qybjwFHqxJELvr7VpODY3h65LKxiSAR4wCsqudBkRtW2GuxgRNZv8UeJXB4WEN03IAuXtlGY/8ALQKsABQJiNyO1ZjhTC2pYkhskrl3kmADOwyhvqKDZcZ5VxmIBt3+JWPDmRaylFEarNtFAB9DMd6zt/8ADHGKC1trN9Rr+iclv+gqCT6CagtxF9IJ7mrnl7jrK8OWy7gLuW/Vk9BJ33oMVb4ZdP8Ah3MswWKPlXWPMYgfOux+Fg+DqEtoty/HnusAXJjpPwieg+9Zni3NeKt4h8t5yAwIBOkMoaPbWomNzY0q1tCLrMVZBJV2gnMk6Kd5XbtQXD/iDdZwWchRm216HLp2mJp3h3OIuqPzi2r2RvEti4CWzDRGXTLp5t43FVHD+TMUysossJZTLLlbSQAC36uskdYHarPG8k3vCSF/TKcrBIboCucT5TqY7wfmGmwfPVgoxdUCqkKhC6GYCKsREfSqxuLYC+7sbbYd7i5Gu2GNt4kH9XQnyjWJ6bGufcWwbWmKkMcpAJiBJ6enX6UjhKF7gUBmJ2VBJJHSg6LxjhN29aY4W9axTFswTEKVcQABkZWAZoEaxPWaxl1VvM+Gv2hh+IFSFYBgJiTabMTDMoIzCRrA3103BxctjNdD2mDRkZSPLplIPec30HetcbGFxfhG+A7oysj7OhUhhDDWJGo2NB5wVIMEQRpHr2pitVzly7dweLZLsNnJuI6iFuKzE5h210I6fSstQSrh1NJIp/EKIUj1B9wZn6MB8qj0BijX03ohT62ZRmH6sFh/lJjMPSSAfcfIGcvfQ9aUFrY8D5UxONsybbIFy5L12FUrmCsssQWgHMIkeWNJ1seF/hpcFwfmrlpbYlmFt87kDcCAAPfX2oM9ybwT83e8HISCJa4GK+Cq6s50Ib2I10gjeup4f8lw8AWLKtcG924A1wnvJ29hAqmPGVsr4OEtrat7EKPM3+tjqx96HFOH37vhtDlGAKzJK5gJWfTb5UGu4Zzmt0QYnqp2I9KjcSnP5GbLAZZ/ZbTyn0Mg/LvWYtcrYhXhUJEA5hosEAzJ23qdg7zBktZwzhgLihs4VYLTK+VTIURJJn0oNhwjG5111gwfXtVXe5dTOQfhDZl9J1A+X8qPDOUcjYTVqL2Ze5oHbssmUsdBqSd/Q/1qjXAANmQsNRJTTbbU71apdgEafOqnitzqTQXODvwMsx/qMsfXSjJkxWcwWLgwKsFxDMYVSTroJPvQRuKWjOverHgjBRvr6dutVGJxJYZWnQ7VI4ZcK6EaMDHy3g+9BTc7cAF5jdy6giSNSVIEfQj71jcTwpRdRVIym3OYkAAoDIM7HbQ9TGtdXzxcHVWUT6Ef1j+NU3H+VXV2vYchSSCBlVgZ1XRgYYHqO9BhrfKuIhWa0yhzCyIJ+W4rR8M5TOHU3cUqW0WT4jvlAgEfDHnM7R96ncPxDcPssbl1jmJIUBWIYkZmUsCQSTEkwJntNdx3BpxYrcF0Wb6rlytma2wkx5plTrExQVfFuNcKa8zxi3nKPIttV8qhdMzAxpOo61S8e5uDotvCWzh1WJuZh4zAfCMyAZV9tT1NVvMXLmIwbhcQmWZKsCGVwNyrDff3qmRCTAEk7Aak+w60Fjd4/iiArYnEMBqAb107+7VHwHFb1m54lm7ctP1ZGIJ/1a+b2MimMThnSPERknbOrLPtmFMmg6tjsda4lhHvrK4m2FN+2P1lzFVuwABrAJA+Et6is/gcO1mxcu5/CbIuRiCAwcicrbTCvpvpWe5a44+DvreQBtMrqdntsQXQ9pjfpV/zbzFhMTZsJbS6FR7rBQQhtC4VbLEMt3XNrKwI70Gq5X51OJT8veKZlEBtRntgfpQWdozAAODoCVjSZq2wd9beGt4mw5uo65szBV3MZcoJIYSAR6Vw7xQCCmbYg5oM5gQYAG0GK3vLzvYwSW22xDeNlmYtkZFHoWy5t9stBu+esAMbwrxgs3LJDpGpykhbijuIMx/lFeeprvfM2MWxwpmz3IuJ+WS2xTLmfUvooMhVbX1FcFoJxYAkHY7+nqPX+tJe1HqOhGxo79sjXp36fWjwzMJK7DfSRH+YdRQPcK4e9+6lq2MzuwVR3J/hXYeF8t4fhlvOQL2IPlN1tUU9VRZgbbnUx0qLy1y5awFoYq7bnFOM1tGJ/QBl20MljJ13AMbyTKm3c/SYp0w6gxmuFQpOhCgN8Ry69Z1nXcKziPHrrtuWJ2/lR4jiS4Nc2Llrjjy2VJ8TKSCGYgwi6dd4qHx7m/D2lf8A2eJvFoa+ynyhs0mwrbajcjSRA7UnKnBG4liC166cqANedicxX4VGdtCzRAJPT0oNRwfiS4i6v+z8IzMWXxLt1VFuysicqSVLRPxMT6GrfnPmPGo7LYm0vT4SY9N4Y9t6r+MccFlfBw48K0uiounuSepPU1mjxdzImQwhgwBkSDGvqBQQbXMmMW4c917wJ89u+WuIYnQox036Qa6vyfesXrXirh1sF9IVp1XqNBpNYC1gluFS8AkhUPr2PdYnfUR20G65ajwSU+FHIGvQga/agm43DqDIaSf40aYnKvl0baT8ppZI376/+vpVdfMwoAmYn3Pf3oJDX9dIqBi8QDmkT9dPX7U3fxYgAQIAGh6jr96q3YloBnT+dA7ZxDLmCnQ6H1H9ipS4mNBptv3qPZwrHWpn+z51PTpQNWsUJOcB9/iLfLUEH/3T+AvQwk9ZH8iPXQfSol20Pv1qXg7MkTAPrpJ1gT6+tBeYW2WfTQntp9qmc5cQOGwTuACwgKCJEnQSB2napHAbOmY9utMc34XxrDLOXUFSNCCCCCPUH+FBwXGY67cuF7hJY6a6QOgAGgHpUzA41reo0ntV7bwd2ycuJsresXGhbq25uWydiSgnL6RVvY5ORbhL3LHhagk3AsSNI1kMJmCPegl/7StXcCwx9oth/LDANmDM0Aqeh9ahcPwmFwFhr+DdnZ3y+I4UvbEeVAegMHUDXT0qp5uwdxba27KO1ksW8TRlaPKoBWV9YG2nrUXl2zfy3UVHKOpSANSxIAyzuZIoL7C88mGF4+INAEZQwM7kztH86LinKWDxtlnw6LYxGQuvhmEeN81vpqIkRqetZa5yribbRctPC/GRAHYQx8v8aTgcccK7K0lioBKnRIYMI/aMqJ6b0GW4nwm/hyBftXLRO2dSs+xOh+VQCK7PwzmxLylMXkuodDbdc2b/ADaiB771jOe+UFwuW/hy1zDXNif8Nj/huevoevvQZvh3Cy4zv5bffq5G4X+Z6e9bfh1l7zeLcIt2UChrj+W2iqAFAJ3gCABrWV4PzXfwyeGgssoJK+LaS4UzGTkLaiSZgyJqFxjjt/EkG/da5HwgwEX/AEooCr8hQXXOvNH5u4iW5GHsgrbB0LE/FcYdCYEDoB71jqVm1oqCY7EEwf79a3X4W8GF7E+M6HJYU3CwPkZtkRh7mYHRdRrWJKKT8RHy0/jXYeT8PbwOATxD5sSfEcr+xtaAmJ080f5jQSeIK2IxSqpLZiNYIg9RrTPN3BMO9+cbiSLdtQlmxaMQoGrOzA+ZiOg2yidKt8HhrosX7ipFzKVtGDOZtJAEmY/vrXIeJ4u7edmc5SNYJPcCADOp3+tBrLnLfDL6Rh3u2bpk+c+IuVfM5I6eVTBmJIpHDsfhrLNYsWylpwFe5mm4zL/yyWOkZpGWAPP0qh4Bhb58UqrlfDyMygkLnZInKCQPL9/WrjC8pFZOIuLZtQCz3AyjXoMwGZtNhO/egj4/BO7M1tLpVRLFl2jUkldAI760zg+Fvc+FSfYVa4rnnCWyEs4Y4hRAa5dbwy5H6wUKT8yZMair3g3OTtg7t1cPbw4DhbTLswg5x5gSxXTWANY6UFLxDDeAPy7zcveFmyIqxbLhhbLOxkMM0+Udta2vJHDGXCMGk5wjAnvrmB7b1iP98Im41m21wt8Xws/+Ysqa1puUPxFtM3h308INorSCCexhR9ddqC1KxoTABbX5SB9dKgY1j8I1En6mB/KtmcFauiVIIOoI9ev99qqsfwNjtGm1Bjr2HOxPWPnvSMO8SKsr2Fy5y2mWIG0yQPpFVt/KFUAanNmOvplH8frQXWDG5IgjQyIjWNe2ulWDFRox0hTp0Bg/PSsqMe2dmnKWLSB/m1IpZxZPf50Fncy52BHoCDMHTX1B/nRXbRgEiPWmuHsxboI7b0fFQSw1Mep9KDX8DvTbI6gbUxxC/nbJ20YdjH/mmOVLkh5kEwdevrUjG2stzPIjT3J9fkKA/wDkWbt5xItozZR1yrMD6V5v4vxFr9+7fYANcYuY6SdAPQaD5V6exeY24Ak+WfmZg+lca5o5YW5gmxdtPDu2nIvIqhQULQGyjYiQZ7H0oMTwzjWIw8+BeuWwdwrHKfUr8J+YpWN49iLuly85EgwCFWRscqAAkd4mq7LQig1GF/ELiCAD8wbgAgC6Efb1ZSZ9ZmrvnjBJ+ZLr5FuItwaSAWXMB0gdPSudxXROMYBrtmzfDAWEw2FGZyBE2wmU67hkP1oKTCYN9TlMRoem4rf8pYkXLbYbEAPZuDKwO4nsehnUH0qk5SuYG87YUE5rhKC8zZDm1NpradRpBBM67RVhguH3MLdNtgjMG+LzBh2iGgjrqKDm/NnAjg8Vdw7FjkPlaAMyMJRvmD9Qao2Fdi/GHh2exh8WEUkfobhjWDLWzIPo4/eFckWwSfhPyoIdCrzCcuXrnw27h7AIf47VJ/3IxX/6rv8A0f8Amgd5U4KMVi7dpzlRiSxBE5EBZ9J6hSJ6V1/A2lxLsSClu1GgXMvhgFQig6dAJAP2rn34eWkTEXs7AXGssqjXylntg5iBCmJ0md623MRGGwQtKHV387Zt9yIjoOo96CPzlxlclmwhyqS3mBJKXbeQLJ6gAgHr13GsfifD7FuwMbimAuTkOUFhduEMQcoGvwg9t5rnlwMpkyNZH9/Ktxir1vHcLuWhAu2IvW18xnIsXCMupJUuYjtoaDF8081nEqtq0ng4dTOQHW43R7pGhb0GgrO+KdBJ029PbtSYrVcD5GvX0W5cdMNbbVTdksw7qg1y+pigo+D4Pxr1q0DBuOiA7xnYLP3rpvPV1LITD2wBaRQqAQYC6Tp1JGvWaquDcuWsDdbFXb1u+tojwPCJGa4BmlxuuURpqDmGvSmbuJTGHyoRdYksCxYLqSSiwJBnXcjX3oKNwCQFn59+tXFzh/hW7KqPEvYjMSCBFtFgSOuYydelXvD+V0GVnZbdtFLXLrMIOsnqQIGkAkn7VoOW+G2cVdfF4e6txFTwrdsCGtgb51OoYmTPYigf4Df8I5JJWJHodzHY/wDitXhcTOhOh2rPDhzBoYRrHuP60qwYu5W+IQV0GntQPcwWAfWN439DWZvKCIiPv7zFbXiVuUzdSIPuKzhwxGo3I7aiaCjXDE7Df+xpQKqIkxOYHYZWA8sjfKSQJ9D2qRxZZ3bWFAA11VQNxttUO65c5ssEmT11jUx760Fpwq/myQNRmB7RoVYzp+sR+6KlcSUEzMegkidJiqzBSJnXT+Gp0GwirNELbRtPy9O8DWgsOXsQdAJJnruBv9J6Vd8RwgYidhDD/UJFUHC7OR1I1G2nQ9Qe3Q/OtPfuD94gxPU0DllDHvHz71zPjHMeGw2HvWLDG9cus4cjMgQFjm1I1O+31rp/iZbRdolUk7x5RJqlwfJmEIDm0CWGYzJ1Op3oOBXfOToSOgKyfrqfuKRb4RdcwlhtdtG/rXpSxwDDp8NpB+6KmphUGygfKg84JyDjGC5bTGd5ER9a1OA5Ex13CflruVEU57ZJ1zZiSGjpDt9q7WFFCg5Vyx+FTWLy3XujMhlYGgI6+tWPMGBdMRmJmYiOwgCe1azivM2HsyC4Z/2V119TsKx1ziNzEYmMm2mixM6yflQarhmATEYbw7yBlJBIO0gyKnYXl3DW/gs2x+6Kf4PhTbtgHfc1OigaTDqNlA9gKXkHal0VB595MVbVi1cIBe/i7VpdOmaCfWB4npLDtXQebuHtdukZlUHQEgkD3iuccncTVxYsZxbazjLV1QSB4lpnAuKGO7AnNHUTANdj5gwOcexk0HMObOXxh8HYu3JZ3uFWPRQZI8oOuinrUDlTD/8AEq2GvJmUK4Vmys5HxBVYAlSQRGpEjpJrRfilxALYFt7kXBDWsoY22YErdBI8uYKbbebUFtN65RwvHm1eW7qzKSw1gzlIUz6Eg/Kg6WeV7KYvFYph4tpH/RWTqfFdRcyusfCisNNRqNTBrN8xcx3bz+Y7E9II6ZdOgjbpWms23w2At28TcZrtxjccEnxLaugAXPOraBtZ1JHrWW4Twj8w7KgkkrLNqVBPxAKdddDod/nQFgLxu4V7IBL+L4g9igUj/tn5Va8K4XbwinE4wwqHyWwwzXXGoVY+56VsMTyW1vCXbWHGa87IA7KFKAEMzK2+2kjue1UmC/Ci/dfNibxPcyWb6tQc741xu9iXZrrkgsWCScizsFXYAbVY8hG4uNtOgJCea50/RSA+v7wj1iuqYD8I8Mvxu7/atFg+TMNYS54NuGZCs7mJBj6gfSgZwnEgyEM0xqpYnzDcEGZmmuIXnV1YJmBgHTUdzoJNVPL1ps7WGQnwzmDMdSCYdSCNVAiOulaTD4dVAthokzbVtcvXKpOhHYTp0oGkdyrA9yPl0O9UGId5KydPl9YrSG/CSxUxAke8DTvOlRbmFQy87jeJ101+n8aDM3cOYk7age+k/wARUM2xlY9mC/IhjP8A2j61oMZbXL5ZMEnsNQB/9RWexN8yBIHoJj+tAMKzKdPLrIn+nWdo6zVladQZEiNQBOh9CdYqnQaz3/v6VaYJCxgDU7evt3oLfC3tdo16fzPzrQvh85Q9B/Os7h0B0nUiBI0npPbT+NazhyQBPbT5UDuKwue2yTGYRI7dftUi3bgBegEVXcXvsrWFQfFdAb/SFYmrU0BUKOKKgQ9sMCDqDoaw/HOS7pJOHuHKf1WY6ex2NbsUcUHMMByLiC36WFHXWa22G5ctKVYyXWJYEjOAIAePiAgaHsKuaMUAAoUDR0AoUKFB5m4ZyXjjcV0ssCGDAkRBBkH6ivQeNttcsTGVyoJXsY1H1q1CDtRPbBEHag5bxe2blnLibSOEusFzqrTCqZB76kH2g1nvytgEEWLKsDoVQb9NNq65/u3a8NbcnKpbLt+sxY/cmlYPlzD2jmVAW7tr9OgoOccVvsmGvPiWLPeRkt221YltM5H6qrvPcaVi+XuImw5cSG0ggiAQQTIjXTp61rebeHFsQ7szTJMCTA9TSV5bGJtWCjBHuM6KsaEouYuxXbff2oOl8tcetYu3mQ+YAZl6j19quctYjlnk27g7oe3cBBEFT200Pc+ojb1rcUCYoUdAigSLYmYE941rG4bjP/F3LN1TbbN5QSMjNrlNonZjHw9enWtoBVNxzly3iCGPlcfC3Y9x6+tA1xDArcU5dM8Tpud+mxqnw+IuqcpU6aajcAbk1Zu6K/gWrpF1AhuAbww+IBtCNNY2mrJLRa35oZxoSAPNB3oKfE4Nckn+/wCtUJ4etu6XOxGYCPLBJXVidIPUVq2snQToNRE6x3I3qn4gqmMx0/ej02jWTQQ+YsKMltFFsudAVEBfMCpkD4cpO/7XpWcF9jkEGVBUE9Qp0Py2nsB2q5u30sjOSzldAIEwYMCZ9dfWlcMwn5hzcI8s6TsCFWIA0icx1FBa8Ew7XPM0TG/cj0/n1rT4FNAJmOtQLGHyiBtGvy9atcKgA01oEsjF+yiDP8oqVWZ5n421hrIXZmJPsIH860OGvh1BHpPpIn+dA4aEUqhFAmhSooooBR0KOgKjNCgaAUKFCgOKFFNCgFChQoMNzXgWDnIzrmnNlJAIO4MbipHKvFwfIUGYE5SoA0MAgQNPhHvV/wAawPiIY3j+tYi3OHjLOdRE9x6/Kg6MKaxWKS2pZ2CqOprnt3ne8y3PDAVl11ggLopykjeTOs7+lZtcdiMXcCktcJO2v9ig65wjiYvhmUQoOncj17VYVX8C4f4FpU/W3b3qwoCoTQowKDkv4q4BkxKYiyxS6IIIMEFdq6FwjFuURmGrorlR0JHT6U7xPgVu+wNySB06Gk4027CqirlUDyx0jp99qCRisOSJEiqTEWgslyfbfrEjc/KjwHGcjlXaVaSJP2/nVVzdiRbdbiqGB6nX1BGsHWgjY/wrhyAgdY9jrIGvf6VoOXbKrYQmd2mRE5SZ0+VZrhvG8KzqWtKtxmgnMT8TS8A6jU/xFXOJLW8MsHVHuJr6MR/fpQI49xq8pIsC3oQNSJIPU9AOkb71O5S4sboKupRh0MRAgHKQTprXOMVfIYRq20wNpnQ1rOGcStYWwSWD3mE6Tp9frQNfiZiB+iI3DMB9qtE414GKtI2iX7dsj3jKf4CsrxljimtwCdjG2vX03rSc0cAfGWMO2HKi7ZB0JidBKz01UQaDcg0dZvkXity/h5urDIxTb9mAZ9QdK0dAKFCKFACaFERQoFUKIUdAKFChQCjAo6IUAiio6FAUVWcQ4JbuySIJ3q0oRQYPB8it4txrrWxbIyotsNIEkkkncmRMz8I10rUcK4DZw/8Ay11/aOp+XarOKAFAUUIo4onmNBNABQoTSS9Ausdz3jguUAnsQO+4n++tat0Y7Ej0qlxnKy3dbjMTudYk+1BzU4ws0HeZEDqf7H1peL4szWoPTT21roa8n2wwYHUbT0pB5KsmSx0OpAGnfrQcu4KWbEofVZ0gE9J+ZFdIwMXbd+00yGz+4dQQR6/0qXieBYWwuYW5PSDrU/gLoySq5CNCDqYG2tBlG5SzxOg6Httv6Udv8PiTLXT6afzrfNHQTTH6SdAAPXWgreG8s2rQ18x7mrMW0XqBS2/zN9NKUuXpFASFekf1pyi0owKARQowKEUCTRUuKKKAUKEUcUBUKEUKBVHST0/vpSqAqFHRUAoAUdCgKKEUdEaAURNChQJBpQoDrSqAqFHQoBREUdEaBt8Op3APvRpZVdlA9gKV0psHWgdNN3FY7RHWnKOgZFj1P2pzIKVQoCo6FCgKhQoUAoTQNCgKgaMUVAQFFIpVF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QUEhQVFBQXGBcXFxgVGBUYGBgYFxcYFxUYFxgYHCggGBwlHBQYITEiJSkrLi4uFyAzODMsNygtLiwBCgoKBQUFDgUFDisZExkrKysrKysrKysrKysrKysrKysrKysrKysrKysrKysrKysrKysrKysrKysrKysrKysrK//AABEIAMoA+QMBIgACEQEDEQH/xAAcAAAABwEBAAAAAAAAAAAAAAAAAQIDBAUGBwj/xABCEAACAQIEBAQEAggDCAIDAAABAhEAAwQSITEFBkFREyJhcTKBkaEHFCNCUoKxwdHwQ2JyFRYkM5Ki4fFzwjRTsv/EABQBAQAAAAAAAAAAAAAAAAAAAAD/xAAUEQEAAAAAAAAAAAAAAAAAAAAA/9oADAMBAAIRAxEAPwDijjeiC9T8/wDyacddaSBrP0+VAQUdaPKKIjelKKAwgo4oChFAIFFNKoZaAgaOlRQigTRsv9/1oiaW6FSQdCPtQNmizU4y+m1OYvDG27KdxH3AOvrBH3oI00c0oCiy0BZqAahFCKA5oUUURoFUUHvSTRgUBZT3oZTSgKMrQIymkkH1pwLST86BEt60XimnFJmmmXWgV4xpaNO40ptVJo3PQbUDiPNLpqxTtAVwa0mnH3oqBMUcUYpRFAkUIpQFGBQJo8tGBSgtAFFE4pQFHFBO5b4a1/EW7aIbhOY5R1hSR9430711lOWMHhGYPlv3i1x3uFFcWCfMu422BnqRtNZX8LQU/Mvbjx2VLdvQkorODdfQbRE1ZYjily6tzOG8UMmQqDJA8pzA/FoAdaC8s46xiAqXMPhrqsLSstweZXghwjKh8omQQ2kE7GslzpwXDX/FxGD8UOrnNbbzK4zQ7Wm3BGYMVPQyNqe4bi7i3UckSh0DQBBEEZV6kSK1XA+E2kweMv3FZ0yzAJUgN5XKkfC2ViJ9KDh5t6+1EyRvpXW8DisFlVLfD7LW9AzMmdif1Q1w6yT1qYbz2ys2sJh1IAAdcPbIjSALkEkCP60HGRZPY7x8+1T7/Bb2a2q2bpZ0VlXw3zNJIkCPSuqY/iqWWMYnCWHOV4thZOYSSxsqYnSNTpUfH85WVsgHE3r5JhzYE5ZkifFyaTtBNBh73ImOVE/4W4Wcn9iFA2DHNCEyT5o6UV/kLGDMAiMyk+VLtpnIEyQoadAPfWtIee8Pbtstu1ibrNv47Ki+8W2JP1FZpucLqMWw9u1ZYyM4DPcAOhytcYxp1ifWgy5XvoaNRTlkS6z1YTPqdSacxdkqzBtNz9TpQM5aOK0NvlbF3mc2cLedZyqQhCwDA8xgHYazTPGOW8ThMv5i01svOWRIMbww0n0oKmxbnN6Kx+0D7kVHK1YZctonq7ZR/pTVvqxX/pNMWMNmaDoFkueyjf59PcigjXLcH6fcTSfenr7ZmJ2kkx29KFu3oWOw0Hq3b+f/ALoGGpFLoooFWhS6TbGtKoFPvSacuDWkxQJpcUFFLigILSgKAFdKwuF4WbFmFsMci5/GxD273iNAeUVxoD2nTXag5ubcGKc8BgQIMnb1nt33rs9vhmCFtVtYfCXVVTmuPdt3lRg05Dcd5iGnrGnel4bjGHtWglm9hLGUkubNxcok6AgKS2s6IaDmfCeTMTfzEJ4SrBZr+a2kNsVYiG+WuorU8L5JwdtlOIvNeZdGS2CLJYzlUv8AFBMdqkNzjhJKXbt/ECDqECoYbPH6Rs2sROUadKztzny4r5rFjD2lkGCpusY2DM51HTQD0ig1KcTw9l7ZwuGsWbogm5aUl1UGXBnWcoM9xO81d89YbDPbF5SMzgFVQqwP7RkbAGaruU+O2sTZv3rtixYCAJmtKwbPcksFDkqZUdwdY60viFuzeW0li+gvJMK36MXCTIKFvLO8id570GKtAhwIre8L42yhMIVUo+UElQdC3mmd+u/aqPj/AA57RTxECNr8Ox13gaD5aVo8Fw/xLIvWyBiQAtudlI/WjqY26TQR+N2fCbwsI1gYoHyg2wzka5LdtmJtowPUr85riuLuszuz/GzEtMzJMmZ13rvXKnAQoe9cl7tpWKk/tBSZ13MzvXPeS+Q/zhN29dy2s0ArGe4dC0TooE6k9ZFBg9TUvA4fR3MkLlGUT5ixOUE9B5ST7DvXoTD8i8Msr/8Aj22A63CzsT+8Y+1JxtjBcPzXLWHtW7uUSVH2WdvlFBw/h3K+JuMHuYXECzDOxW04kKpbKunUgKPeqW5hzcuMLNt//jGa4y9xoJMHuJrrx59uPcBLMFkE5d4nUCofGubL2hQlfEEnKACT1BYCW0I370GJ5e5LvX7oF5Xw9oH9JccZSoG4UN8TGRA+fSt3iuI4TDuThsPbDwB4rgPcMACZOi7dAKb4RjbuIt3fzFw+CgzHNJyxqWB6QB3EmBrNUh43wwSxGLvTMLlt2gO0tmJ+YFBd4fmjEXXGUvcIjyidhHbpV7iMVi8PazZSpJJaQWgEjJG+X9YfL0rC4Hny1YLGxgVtuVKh2v3HYT28qxO2neqG9zLimfOt65biYFp3QCSJ2MtrG5NB0y9zItxR+Yw9m7/8ltCfuKL/AHRwGOW54Kthtibls+QxtmR5gazAIrPcF4zjroIxGDfGLlMMLTpckmAPFRYPuyk6Ve4W0pLYe01zDXmEmziPJm1jyXPhf7H0oMrxT8OMQLhZDbu2Rt4Jl8i6AeGRmnTWJ6+1YnFIzOVylcswpBGVRqZB29fWu0PwvE218QmXtpCIMqgEEEEsSFIyuWnckVAuY7Fm2RiLHjWiuudQ4IkAZXHWY1Bmg44lvUE6D+9qK2ksB6/+62XHuWLeQ37LXQoID2mUu4zbG2xIzidwdRPWs7ZQ2yMqE3W0QH4lzaSV6EiYB7zQQvDIJDaEEg+/WkVJvQPKDmIzZmGoLHeD1AiJ66mo1A/cGtJinLg1pMUBAUoCipVAKMGiBpSigO5cLROsaDbQenanVveUqOpBP7oMD/uP2pkCpuGwqNE3ghOnmV4n1ZZgesUDFm0GW4eqgN8s6qf/AOxTUV0Lkr8Ob1/O98ixZYPaM/GxVhORdoDIPMdNOtb7Dfhrw1AA1trh73LryfWEIH2oOcfhjxRbT+FiFDYTEuLbE/4d4D9G/oDmyn6/q1ueLcorbujKogEkAzpBGo9iR9aVxL8PsL4TIouW7ZfxGRGzTlUjLLyVBmeuwirnhfMdq9c8FhlAOSyzEkXQFESx2fXrvPfSgynNmIJyqZ00+lM8GxpXKFmN5rU80cvFgWQZj6VTcB4cyuPFQWwOjGGOw0T4jt0FBr1xgtYS5duCYtuzDqdDoPfQVlOVeIJdLBUCBG/w/KGDQZYdyYJO8jWa0fFrH5nDNbWVVmWehISG29wPpVdwvg/g3HYfrAT7r1/jQR8diHa4AG0+3l3/AL9Koec8b4pXXzFfMB0MmavuKPlYEAaH+OhmoTcGd8zWQr52V1D6hCBBGUiGG8AxrvNBnOCcqG6HZ2Fq2qybjwFHqxJELvr7VpODY3h65LKxiSAR4wCsqudBkRtW2GuxgRNZv8UeJXB4WEN03IAuXtlGY/8ALQKsABQJiNyO1ZjhTC2pYkhskrl3kmADOwyhvqKDZcZ5VxmIBt3+JWPDmRaylFEarNtFAB9DMd6zt/8ADHGKC1trN9Rr+iclv+gqCT6CagtxF9IJ7mrnl7jrK8OWy7gLuW/Vk9BJ33oMVb4ZdP8Ah3MswWKPlXWPMYgfOux+Fg+DqEtoty/HnusAXJjpPwieg+9Zni3NeKt4h8t5yAwIBOkMoaPbWomNzY0q1tCLrMVZBJV2gnMk6Kd5XbtQXD/iDdZwWchRm216HLp2mJp3h3OIuqPzi2r2RvEti4CWzDRGXTLp5t43FVHD+TMUysossJZTLLlbSQAC36uskdYHarPG8k3vCSF/TKcrBIboCucT5TqY7wfmGmwfPVgoxdUCqkKhC6GYCKsREfSqxuLYC+7sbbYd7i5Gu2GNt4kH9XQnyjWJ6bGufcWwbWmKkMcpAJiBJ6enX6UjhKF7gUBmJ2VBJJHSg6LxjhN29aY4W9axTFswTEKVcQABkZWAZoEaxPWaxl1VvM+Gv2hh+IFSFYBgJiTabMTDMoIzCRrA3103BxctjNdD2mDRkZSPLplIPec30HetcbGFxfhG+A7oysj7OhUhhDDWJGo2NB5wVIMEQRpHr2pitVzly7dweLZLsNnJuI6iFuKzE5h210I6fSstQSrh1NJIp/EKIUj1B9wZn6MB8qj0BijX03ohT62ZRmH6sFh/lJjMPSSAfcfIGcvfQ9aUFrY8D5UxONsybbIFy5L12FUrmCsssQWgHMIkeWNJ1seF/hpcFwfmrlpbYlmFt87kDcCAAPfX2oM9ybwT83e8HISCJa4GK+Cq6s50Ib2I10gjeup4f8lw8AWLKtcG924A1wnvJ29hAqmPGVsr4OEtrat7EKPM3+tjqx96HFOH37vhtDlGAKzJK5gJWfTb5UGu4Zzmt0QYnqp2I9KjcSnP5GbLAZZ/ZbTyn0Mg/LvWYtcrYhXhUJEA5hosEAzJ23qdg7zBktZwzhgLihs4VYLTK+VTIURJJn0oNhwjG5111gwfXtVXe5dTOQfhDZl9J1A+X8qPDOUcjYTVqL2Ze5oHbssmUsdBqSd/Q/1qjXAANmQsNRJTTbbU71apdgEafOqnitzqTQXODvwMsx/qMsfXSjJkxWcwWLgwKsFxDMYVSTroJPvQRuKWjOverHgjBRvr6dutVGJxJYZWnQ7VI4ZcK6EaMDHy3g+9BTc7cAF5jdy6giSNSVIEfQj71jcTwpRdRVIym3OYkAAoDIM7HbQ9TGtdXzxcHVWUT6Ef1j+NU3H+VXV2vYchSSCBlVgZ1XRgYYHqO9BhrfKuIhWa0yhzCyIJ+W4rR8M5TOHU3cUqW0WT4jvlAgEfDHnM7R96ncPxDcPssbl1jmJIUBWIYkZmUsCQSTEkwJntNdx3BpxYrcF0Wb6rlytma2wkx5plTrExQVfFuNcKa8zxi3nKPIttV8qhdMzAxpOo61S8e5uDotvCWzh1WJuZh4zAfCMyAZV9tT1NVvMXLmIwbhcQmWZKsCGVwNyrDff3qmRCTAEk7Aak+w60Fjd4/iiArYnEMBqAb107+7VHwHFb1m54lm7ctP1ZGIJ/1a+b2MimMThnSPERknbOrLPtmFMmg6tjsda4lhHvrK4m2FN+2P1lzFVuwABrAJA+Et6is/gcO1mxcu5/CbIuRiCAwcicrbTCvpvpWe5a44+DvreQBtMrqdntsQXQ9pjfpV/zbzFhMTZsJbS6FR7rBQQhtC4VbLEMt3XNrKwI70Gq5X51OJT8veKZlEBtRntgfpQWdozAAODoCVjSZq2wd9beGt4mw5uo65szBV3MZcoJIYSAR6Vw7xQCCmbYg5oM5gQYAG0GK3vLzvYwSW22xDeNlmYtkZFHoWy5t9stBu+esAMbwrxgs3LJDpGpykhbijuIMx/lFeeprvfM2MWxwpmz3IuJ+WS2xTLmfUvooMhVbX1FcFoJxYAkHY7+nqPX+tJe1HqOhGxo79sjXp36fWjwzMJK7DfSRH+YdRQPcK4e9+6lq2MzuwVR3J/hXYeF8t4fhlvOQL2IPlN1tUU9VRZgbbnUx0qLy1y5awFoYq7bnFOM1tGJ/QBl20MljJ13AMbyTKm3c/SYp0w6gxmuFQpOhCgN8Ry69Z1nXcKziPHrrtuWJ2/lR4jiS4Nc2Llrjjy2VJ8TKSCGYgwi6dd4qHx7m/D2lf8A2eJvFoa+ynyhs0mwrbajcjSRA7UnKnBG4liC166cqANedicxX4VGdtCzRAJPT0oNRwfiS4i6v+z8IzMWXxLt1VFuysicqSVLRPxMT6GrfnPmPGo7LYm0vT4SY9N4Y9t6r+MccFlfBw48K0uiounuSepPU1mjxdzImQwhgwBkSDGvqBQQbXMmMW4c917wJ89u+WuIYnQox036Qa6vyfesXrXirh1sF9IVp1XqNBpNYC1gluFS8AkhUPr2PdYnfUR20G65ajwSU+FHIGvQga/agm43DqDIaSf40aYnKvl0baT8ppZI376/+vpVdfMwoAmYn3Pf3oJDX9dIqBi8QDmkT9dPX7U3fxYgAQIAGh6jr96q3YloBnT+dA7ZxDLmCnQ6H1H9ipS4mNBptv3qPZwrHWpn+z51PTpQNWsUJOcB9/iLfLUEH/3T+AvQwk9ZH8iPXQfSol20Pv1qXg7MkTAPrpJ1gT6+tBeYW2WfTQntp9qmc5cQOGwTuACwgKCJEnQSB2napHAbOmY9utMc34XxrDLOXUFSNCCCCCPUH+FBwXGY67cuF7hJY6a6QOgAGgHpUzA41reo0ntV7bwd2ycuJsresXGhbq25uWydiSgnL6RVvY5ORbhL3LHhagk3AsSNI1kMJmCPegl/7StXcCwx9oth/LDANmDM0Aqeh9ahcPwmFwFhr+DdnZ3y+I4UvbEeVAegMHUDXT0qp5uwdxba27KO1ksW8TRlaPKoBWV9YG2nrUXl2zfy3UVHKOpSANSxIAyzuZIoL7C88mGF4+INAEZQwM7kztH86LinKWDxtlnw6LYxGQuvhmEeN81vpqIkRqetZa5yribbRctPC/GRAHYQx8v8aTgcccK7K0lioBKnRIYMI/aMqJ6b0GW4nwm/hyBftXLRO2dSs+xOh+VQCK7PwzmxLylMXkuodDbdc2b/ADaiB771jOe+UFwuW/hy1zDXNif8Nj/huevoevvQZvh3Cy4zv5bffq5G4X+Z6e9bfh1l7zeLcIt2UChrj+W2iqAFAJ3gCABrWV4PzXfwyeGgssoJK+LaS4UzGTkLaiSZgyJqFxjjt/EkG/da5HwgwEX/AEooCr8hQXXOvNH5u4iW5GHsgrbB0LE/FcYdCYEDoB71jqVm1oqCY7EEwf79a3X4W8GF7E+M6HJYU3CwPkZtkRh7mYHRdRrWJKKT8RHy0/jXYeT8PbwOATxD5sSfEcr+xtaAmJ080f5jQSeIK2IxSqpLZiNYIg9RrTPN3BMO9+cbiSLdtQlmxaMQoGrOzA+ZiOg2yidKt8HhrosX7ipFzKVtGDOZtJAEmY/vrXIeJ4u7edmc5SNYJPcCADOp3+tBrLnLfDL6Rh3u2bpk+c+IuVfM5I6eVTBmJIpHDsfhrLNYsWylpwFe5mm4zL/yyWOkZpGWAPP0qh4Bhb58UqrlfDyMygkLnZInKCQPL9/WrjC8pFZOIuLZtQCz3AyjXoMwGZtNhO/egj4/BO7M1tLpVRLFl2jUkldAI760zg+Fvc+FSfYVa4rnnCWyEs4Y4hRAa5dbwy5H6wUKT8yZMair3g3OTtg7t1cPbw4DhbTLswg5x5gSxXTWANY6UFLxDDeAPy7zcveFmyIqxbLhhbLOxkMM0+Udta2vJHDGXCMGk5wjAnvrmB7b1iP98Im41m21wt8Xws/+Ysqa1puUPxFtM3h308INorSCCexhR9ddqC1KxoTABbX5SB9dKgY1j8I1En6mB/KtmcFauiVIIOoI9ev99qqsfwNjtGm1Bjr2HOxPWPnvSMO8SKsr2Fy5y2mWIG0yQPpFVt/KFUAanNmOvplH8frQXWDG5IgjQyIjWNe2ulWDFRox0hTp0Bg/PSsqMe2dmnKWLSB/m1IpZxZPf50Fncy52BHoCDMHTX1B/nRXbRgEiPWmuHsxboI7b0fFQSw1Mep9KDX8DvTbI6gbUxxC/nbJ20YdjH/mmOVLkh5kEwdevrUjG2stzPIjT3J9fkKA/wDkWbt5xItozZR1yrMD6V5v4vxFr9+7fYANcYuY6SdAPQaD5V6exeY24Ak+WfmZg+lca5o5YW5gmxdtPDu2nIvIqhQULQGyjYiQZ7H0oMTwzjWIw8+BeuWwdwrHKfUr8J+YpWN49iLuly85EgwCFWRscqAAkd4mq7LQig1GF/ELiCAD8wbgAgC6Efb1ZSZ9ZmrvnjBJ+ZLr5FuItwaSAWXMB0gdPSudxXROMYBrtmzfDAWEw2FGZyBE2wmU67hkP1oKTCYN9TlMRoem4rf8pYkXLbYbEAPZuDKwO4nsehnUH0qk5SuYG87YUE5rhKC8zZDm1NpradRpBBM67RVhguH3MLdNtgjMG+LzBh2iGgjrqKDm/NnAjg8Vdw7FjkPlaAMyMJRvmD9Qao2Fdi/GHh2exh8WEUkfobhjWDLWzIPo4/eFckWwSfhPyoIdCrzCcuXrnw27h7AIf47VJ/3IxX/6rv8A0f8Amgd5U4KMVi7dpzlRiSxBE5EBZ9J6hSJ6V1/A2lxLsSClu1GgXMvhgFQig6dAJAP2rn34eWkTEXs7AXGssqjXylntg5iBCmJ0md623MRGGwQtKHV387Zt9yIjoOo96CPzlxlclmwhyqS3mBJKXbeQLJ6gAgHr13GsfifD7FuwMbimAuTkOUFhduEMQcoGvwg9t5rnlwMpkyNZH9/Ktxir1vHcLuWhAu2IvW18xnIsXCMupJUuYjtoaDF8081nEqtq0ng4dTOQHW43R7pGhb0GgrO+KdBJ029PbtSYrVcD5GvX0W5cdMNbbVTdksw7qg1y+pigo+D4Pxr1q0DBuOiA7xnYLP3rpvPV1LITD2wBaRQqAQYC6Tp1JGvWaquDcuWsDdbFXb1u+tojwPCJGa4BmlxuuURpqDmGvSmbuJTGHyoRdYksCxYLqSSiwJBnXcjX3oKNwCQFn59+tXFzh/hW7KqPEvYjMSCBFtFgSOuYydelXvD+V0GVnZbdtFLXLrMIOsnqQIGkAkn7VoOW+G2cVdfF4e6txFTwrdsCGtgb51OoYmTPYigf4Df8I5JJWJHodzHY/wDitXhcTOhOh2rPDhzBoYRrHuP60qwYu5W+IQV0GntQPcwWAfWN439DWZvKCIiPv7zFbXiVuUzdSIPuKzhwxGo3I7aiaCjXDE7Df+xpQKqIkxOYHYZWA8sjfKSQJ9D2qRxZZ3bWFAA11VQNxttUO65c5ssEmT11jUx760Fpwq/myQNRmB7RoVYzp+sR+6KlcSUEzMegkidJiqzBSJnXT+Gp0GwirNELbRtPy9O8DWgsOXsQdAJJnruBv9J6Vd8RwgYidhDD/UJFUHC7OR1I1G2nQ9Qe3Q/OtPfuD94gxPU0DllDHvHz71zPjHMeGw2HvWLDG9cus4cjMgQFjm1I1O+31rp/iZbRdolUk7x5RJqlwfJmEIDm0CWGYzJ1Op3oOBXfOToSOgKyfrqfuKRb4RdcwlhtdtG/rXpSxwDDp8NpB+6KmphUGygfKg84JyDjGC5bTGd5ER9a1OA5Ex13CflruVEU57ZJ1zZiSGjpDt9q7WFFCg5Vyx+FTWLy3XujMhlYGgI6+tWPMGBdMRmJmYiOwgCe1azivM2HsyC4Z/2V119TsKx1ziNzEYmMm2mixM6yflQarhmATEYbw7yBlJBIO0gyKnYXl3DW/gs2x+6Kf4PhTbtgHfc1OigaTDqNlA9gKXkHal0VB595MVbVi1cIBe/i7VpdOmaCfWB4npLDtXQebuHtdukZlUHQEgkD3iuccncTVxYsZxbazjLV1QSB4lpnAuKGO7AnNHUTANdj5gwOcexk0HMObOXxh8HYu3JZ3uFWPRQZI8oOuinrUDlTD/8AEq2GvJmUK4Vmys5HxBVYAlSQRGpEjpJrRfilxALYFt7kXBDWsoY22YErdBI8uYKbbebUFtN65RwvHm1eW7qzKSw1gzlIUz6Eg/Kg6WeV7KYvFYph4tpH/RWTqfFdRcyusfCisNNRqNTBrN8xcx3bz+Y7E9II6ZdOgjbpWms23w2At28TcZrtxjccEnxLaugAXPOraBtZ1JHrWW4Twj8w7KgkkrLNqVBPxAKdddDod/nQFgLxu4V7IBL+L4g9igUj/tn5Va8K4XbwinE4wwqHyWwwzXXGoVY+56VsMTyW1vCXbWHGa87IA7KFKAEMzK2+2kjue1UmC/Ci/dfNibxPcyWb6tQc741xu9iXZrrkgsWCScizsFXYAbVY8hG4uNtOgJCea50/RSA+v7wj1iuqYD8I8Mvxu7/atFg+TMNYS54NuGZCs7mJBj6gfSgZwnEgyEM0xqpYnzDcEGZmmuIXnV1YJmBgHTUdzoJNVPL1ps7WGQnwzmDMdSCYdSCNVAiOulaTD4dVAthokzbVtcvXKpOhHYTp0oGkdyrA9yPl0O9UGId5KydPl9YrSG/CSxUxAke8DTvOlRbmFQy87jeJ101+n8aDM3cOYk7age+k/wARUM2xlY9mC/IhjP8A2j61oMZbXL5ZMEnsNQB/9RWexN8yBIHoJj+tAMKzKdPLrIn+nWdo6zVladQZEiNQBOh9CdYqnQaz3/v6VaYJCxgDU7evt3oLfC3tdo16fzPzrQvh85Q9B/Os7h0B0nUiBI0npPbT+NazhyQBPbT5UDuKwue2yTGYRI7dftUi3bgBegEVXcXvsrWFQfFdAb/SFYmrU0BUKOKKgQ9sMCDqDoaw/HOS7pJOHuHKf1WY6ex2NbsUcUHMMByLiC36WFHXWa22G5ctKVYyXWJYEjOAIAePiAgaHsKuaMUAAoUDR0AoUKFB5m4ZyXjjcV0ssCGDAkRBBkH6ivQeNttcsTGVyoJXsY1H1q1CDtRPbBEHag5bxe2blnLibSOEusFzqrTCqZB76kH2g1nvytgEEWLKsDoVQb9NNq65/u3a8NbcnKpbLt+sxY/cmlYPlzD2jmVAW7tr9OgoOccVvsmGvPiWLPeRkt221YltM5H6qrvPcaVi+XuImw5cSG0ggiAQQTIjXTp61rebeHFsQ7szTJMCTA9TSV5bGJtWCjBHuM6KsaEouYuxXbff2oOl8tcetYu3mQ+YAZl6j19quctYjlnk27g7oe3cBBEFT200Pc+ojb1rcUCYoUdAigSLYmYE941rG4bjP/F3LN1TbbN5QSMjNrlNonZjHw9enWtoBVNxzly3iCGPlcfC3Y9x6+tA1xDArcU5dM8Tpud+mxqnw+IuqcpU6aajcAbk1Zu6K/gWrpF1AhuAbww+IBtCNNY2mrJLRa35oZxoSAPNB3oKfE4Nckn+/wCtUJ4etu6XOxGYCPLBJXVidIPUVq2snQToNRE6x3I3qn4gqmMx0/ej02jWTQQ+YsKMltFFsudAVEBfMCpkD4cpO/7XpWcF9jkEGVBUE9Qp0Py2nsB2q5u30sjOSzldAIEwYMCZ9dfWlcMwn5hzcI8s6TsCFWIA0icx1FBa8Ew7XPM0TG/cj0/n1rT4FNAJmOtQLGHyiBtGvy9atcKgA01oEsjF+yiDP8oqVWZ5n421hrIXZmJPsIH860OGvh1BHpPpIn+dA4aEUqhFAmhSooooBR0KOgKjNCgaAUKFCgOKFFNCgFChQoMNzXgWDnIzrmnNlJAIO4MbipHKvFwfIUGYE5SoA0MAgQNPhHvV/wAawPiIY3j+tYi3OHjLOdRE9x6/Kg6MKaxWKS2pZ2CqOprnt3ne8y3PDAVl11ggLopykjeTOs7+lZtcdiMXcCktcJO2v9ig65wjiYvhmUQoOncj17VYVX8C4f4FpU/W3b3qwoCoTQowKDkv4q4BkxKYiyxS6IIIMEFdq6FwjFuURmGrorlR0JHT6U7xPgVu+wNySB06Gk4027CqirlUDyx0jp99qCRisOSJEiqTEWgslyfbfrEjc/KjwHGcjlXaVaSJP2/nVVzdiRbdbiqGB6nX1BGsHWgjY/wrhyAgdY9jrIGvf6VoOXbKrYQmd2mRE5SZ0+VZrhvG8KzqWtKtxmgnMT8TS8A6jU/xFXOJLW8MsHVHuJr6MR/fpQI49xq8pIsC3oQNSJIPU9AOkb71O5S4sboKupRh0MRAgHKQTprXOMVfIYRq20wNpnQ1rOGcStYWwSWD3mE6Tp9frQNfiZiB+iI3DMB9qtE414GKtI2iX7dsj3jKf4CsrxljimtwCdjG2vX03rSc0cAfGWMO2HKi7ZB0JidBKz01UQaDcg0dZvkXity/h5urDIxTb9mAZ9QdK0dAKFCKFACaFERQoFUKIUdAKFChQCjAo6IUAiio6FAUVWcQ4JbuySIJ3q0oRQYPB8it4txrrWxbIyotsNIEkkkncmRMz8I10rUcK4DZw/8Ay11/aOp+XarOKAFAUUIo4onmNBNABQoTSS9Ausdz3jguUAnsQO+4n++tat0Y7Ej0qlxnKy3dbjMTudYk+1BzU4ws0HeZEDqf7H1peL4szWoPTT21roa8n2wwYHUbT0pB5KsmSx0OpAGnfrQcu4KWbEofVZ0gE9J+ZFdIwMXbd+00yGz+4dQQR6/0qXieBYWwuYW5PSDrU/gLoySq5CNCDqYG2tBlG5SzxOg6Httv6Udv8PiTLXT6afzrfNHQTTH6SdAAPXWgreG8s2rQ18x7mrMW0XqBS2/zN9NKUuXpFASFekf1pyi0owKARQowKEUCTRUuKKKAUKEUcUBUKEUKBVHST0/vpSqAqFHRUAoAUdCgKKEUdEaAURNChQJBpQoDrSqAqFHQoBREUdEaBt8Op3APvRpZVdlA9gKV0psHWgdNN3FY7RHWnKOgZFj1P2pzIKVQoCo6FCgKhQoUAoTQNCgKgaMUVAQFFIpVFQ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www.k-state.edu/parasitology/625tutorials/FIGpthirus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2658"/>
            <a:ext cx="8534400" cy="69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3962400"/>
            <a:ext cx="30226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2"/>
            </a:pPr>
            <a:r>
              <a:rPr lang="en-US" sz="2000" dirty="0" smtClean="0"/>
              <a:t>Identify the order name. </a:t>
            </a:r>
          </a:p>
          <a:p>
            <a:pPr marL="457200" indent="-457200">
              <a:buFont typeface="+mj-lt"/>
              <a:buAutoNum type="arabicPeriod" startAt="52"/>
            </a:pPr>
            <a:r>
              <a:rPr lang="en-US" sz="2000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52"/>
            </a:pPr>
            <a:r>
              <a:rPr lang="en-US" sz="2000" dirty="0" smtClean="0"/>
              <a:t>This order is parasitic. What do insects of this order usually feed on?</a:t>
            </a:r>
          </a:p>
          <a:p>
            <a:pPr marL="457200" indent="-457200">
              <a:buFont typeface="+mj-lt"/>
              <a:buAutoNum type="arabicPeriod" startAt="52"/>
            </a:pPr>
            <a:r>
              <a:rPr lang="en-US" sz="2000" dirty="0" smtClean="0"/>
              <a:t>What disease does this order transmit?</a:t>
            </a:r>
          </a:p>
        </p:txBody>
      </p:sp>
      <p:sp>
        <p:nvSpPr>
          <p:cNvPr id="6" name="Oval 5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2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abinetoffreshwatercuriosities.files.wordpress.com/2011/03/limnephilidae-case-of-bythinella-shel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2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6571" y="5029200"/>
            <a:ext cx="48514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6"/>
            </a:pPr>
            <a:r>
              <a:rPr lang="en-US" sz="2000" dirty="0" smtClean="0"/>
              <a:t>Identify the order name. </a:t>
            </a:r>
          </a:p>
          <a:p>
            <a:pPr marL="457200" indent="-457200">
              <a:buFont typeface="+mj-lt"/>
              <a:buAutoNum type="arabicPeriod" startAt="56"/>
            </a:pPr>
            <a:r>
              <a:rPr lang="en-US" sz="2000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56"/>
            </a:pPr>
            <a:r>
              <a:rPr lang="en-US" sz="2000" dirty="0" smtClean="0"/>
              <a:t>What are the larvae of this order called?</a:t>
            </a:r>
          </a:p>
          <a:p>
            <a:pPr marL="457200" indent="-457200">
              <a:buFont typeface="+mj-lt"/>
              <a:buAutoNum type="arabicPeriod" startAt="56"/>
            </a:pPr>
            <a:r>
              <a:rPr lang="en-US" sz="2000" dirty="0" smtClean="0"/>
              <a:t>What kind of environment do the larvae of this order live in?</a:t>
            </a:r>
          </a:p>
        </p:txBody>
      </p:sp>
      <p:sp>
        <p:nvSpPr>
          <p:cNvPr id="5" name="Oval 4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ninordinatefondness.files.wordpress.com/2011/05/img_6066_1200x800_en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/>
          <a:stretch/>
        </p:blipFill>
        <p:spPr bwMode="auto">
          <a:xfrm>
            <a:off x="-18143" y="0"/>
            <a:ext cx="9162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48514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0"/>
            </a:pPr>
            <a:r>
              <a:rPr lang="en-US" sz="2000" dirty="0" smtClean="0"/>
              <a:t>Identify the order name.</a:t>
            </a:r>
          </a:p>
          <a:p>
            <a:pPr marL="457200" indent="-457200">
              <a:buFont typeface="+mj-lt"/>
              <a:buAutoNum type="arabicPeriod" startAt="60"/>
            </a:pPr>
            <a:r>
              <a:rPr lang="en-US" sz="2000" dirty="0" smtClean="0"/>
              <a:t>Identify the family name.</a:t>
            </a:r>
          </a:p>
          <a:p>
            <a:pPr marL="457200" indent="-457200">
              <a:buFont typeface="+mj-lt"/>
              <a:buAutoNum type="arabicPeriod" startAt="60"/>
            </a:pPr>
            <a:r>
              <a:rPr lang="en-US" sz="2000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60"/>
            </a:pPr>
            <a:r>
              <a:rPr lang="en-US" sz="2000" dirty="0" smtClean="0"/>
              <a:t>What kind of legs do insects of this family have?</a:t>
            </a:r>
          </a:p>
        </p:txBody>
      </p:sp>
      <p:sp>
        <p:nvSpPr>
          <p:cNvPr id="4" name="Oval 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are allowed to use the following:</a:t>
            </a:r>
          </a:p>
          <a:p>
            <a:pPr lvl="1"/>
            <a:r>
              <a:rPr lang="en-US" dirty="0" smtClean="0"/>
              <a:t>Any insect field guide </a:t>
            </a:r>
          </a:p>
          <a:p>
            <a:pPr lvl="1"/>
            <a:r>
              <a:rPr lang="en-US" dirty="0" smtClean="0"/>
              <a:t>One front-and-back notes sheet</a:t>
            </a:r>
          </a:p>
          <a:p>
            <a:pPr lvl="1"/>
            <a:r>
              <a:rPr lang="en-US" dirty="0" smtClean="0"/>
              <a:t>Magnifying glass (but this is a PowerPoint, so…)</a:t>
            </a:r>
          </a:p>
          <a:p>
            <a:pPr lvl="1"/>
            <a:r>
              <a:rPr lang="en-US" dirty="0" smtClean="0"/>
              <a:t>Pencils, pens, and erasers</a:t>
            </a:r>
          </a:p>
          <a:p>
            <a:pPr lvl="1"/>
            <a:r>
              <a:rPr lang="en-US" dirty="0" smtClean="0"/>
              <a:t>Your wonderful </a:t>
            </a:r>
            <a:r>
              <a:rPr lang="en-US" dirty="0" smtClean="0"/>
              <a:t>brain</a:t>
            </a:r>
          </a:p>
          <a:p>
            <a:r>
              <a:rPr lang="en-US" dirty="0" smtClean="0"/>
              <a:t>You are not allowed to go back to previous slides.</a:t>
            </a:r>
          </a:p>
          <a:p>
            <a:r>
              <a:rPr lang="en-US" dirty="0" smtClean="0"/>
              <a:t>Click when finished reading the directions.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41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iptera.info/forum/attachments/tachinidae_lm_01_d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 bwMode="auto">
          <a:xfrm>
            <a:off x="-21771" y="-14514"/>
            <a:ext cx="9165771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440871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4"/>
            </a:pPr>
            <a:r>
              <a:rPr lang="en-US" sz="2000" dirty="0" smtClean="0"/>
              <a:t>Identify the order name.</a:t>
            </a:r>
          </a:p>
          <a:p>
            <a:pPr marL="457200" indent="-457200">
              <a:buFont typeface="+mj-lt"/>
              <a:buAutoNum type="arabicPeriod" startAt="64"/>
            </a:pPr>
            <a:r>
              <a:rPr lang="en-US" sz="2000" dirty="0" smtClean="0"/>
              <a:t>Identify the family name.</a:t>
            </a:r>
          </a:p>
          <a:p>
            <a:pPr marL="457200" indent="-457200">
              <a:buFont typeface="+mj-lt"/>
              <a:buAutoNum type="arabicPeriod" startAt="64"/>
            </a:pPr>
            <a:r>
              <a:rPr lang="en-US" sz="2000" dirty="0" smtClean="0"/>
              <a:t>What anatomical feature of this order is uniquely large and conspicuously swelled?</a:t>
            </a:r>
          </a:p>
          <a:p>
            <a:pPr marL="457200" indent="-457200">
              <a:buFont typeface="+mj-lt"/>
              <a:buAutoNum type="arabicPeriod" startAt="64"/>
            </a:pPr>
            <a:r>
              <a:rPr lang="en-US" sz="2000" dirty="0" smtClean="0"/>
              <a:t>What is the bristle-like tip of fly antennae called?</a:t>
            </a:r>
          </a:p>
        </p:txBody>
      </p:sp>
      <p:sp>
        <p:nvSpPr>
          <p:cNvPr id="4" name="Oval 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3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2/25/Libellula_depres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800600"/>
            <a:ext cx="39624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8"/>
            </a:pPr>
            <a:r>
              <a:rPr lang="en-US" sz="2000" dirty="0" smtClean="0"/>
              <a:t>Identify the order name.</a:t>
            </a:r>
          </a:p>
          <a:p>
            <a:pPr marL="457200" indent="-457200">
              <a:buFont typeface="+mj-lt"/>
              <a:buAutoNum type="arabicPeriod" startAt="68"/>
            </a:pPr>
            <a:r>
              <a:rPr lang="en-US" sz="2000" dirty="0" smtClean="0"/>
              <a:t>Identify the family name.</a:t>
            </a:r>
          </a:p>
          <a:p>
            <a:pPr marL="457200" indent="-457200">
              <a:buFont typeface="+mj-lt"/>
              <a:buAutoNum type="arabicPeriod" startAt="68"/>
            </a:pPr>
            <a:r>
              <a:rPr lang="en-US" sz="2000" dirty="0" smtClean="0"/>
              <a:t>What is the name of the feature the red arrow is pointing at? </a:t>
            </a:r>
          </a:p>
          <a:p>
            <a:pPr marL="457200" indent="-457200">
              <a:buFont typeface="+mj-lt"/>
              <a:buAutoNum type="arabicPeriod" startAt="68"/>
            </a:pPr>
            <a:r>
              <a:rPr lang="en-US" sz="2000" dirty="0" smtClean="0"/>
              <a:t>What is the name of the point the yellow arrow is pointing at?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770914" y="166912"/>
            <a:ext cx="838200" cy="21771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38800" y="914400"/>
            <a:ext cx="838200" cy="44631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5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io.umass.edu/biology/kunkel/butterfly_walk/2005/Viceroy38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"/>
          <a:stretch/>
        </p:blipFill>
        <p:spPr bwMode="auto">
          <a:xfrm>
            <a:off x="-1" y="1"/>
            <a:ext cx="9144001" cy="68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179874"/>
            <a:ext cx="914399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2"/>
            </a:pPr>
            <a:r>
              <a:rPr lang="en-US" dirty="0" smtClean="0"/>
              <a:t>Identify the order name.</a:t>
            </a:r>
          </a:p>
          <a:p>
            <a:pPr marL="457200" indent="-457200">
              <a:buFont typeface="+mj-lt"/>
              <a:buAutoNum type="arabicPeriod" startAt="72"/>
            </a:pPr>
            <a:r>
              <a:rPr lang="en-US" dirty="0" smtClean="0"/>
              <a:t>Identify the family name.</a:t>
            </a:r>
          </a:p>
          <a:p>
            <a:pPr marL="457200" indent="-457200">
              <a:buFont typeface="+mj-lt"/>
              <a:buAutoNum type="arabicPeriod" startAt="72"/>
            </a:pPr>
            <a:r>
              <a:rPr lang="en-US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72"/>
            </a:pPr>
            <a:r>
              <a:rPr lang="en-US" dirty="0" smtClean="0"/>
              <a:t>______ mimicry occurs when a harmless species imitates the warning signals of a harmful species to avoid a common predator.</a:t>
            </a:r>
          </a:p>
          <a:p>
            <a:r>
              <a:rPr lang="en-US" b="1" dirty="0" smtClean="0"/>
              <a:t>Bonus: </a:t>
            </a:r>
            <a:r>
              <a:rPr lang="en-US" dirty="0" smtClean="0"/>
              <a:t>Identify </a:t>
            </a:r>
            <a:r>
              <a:rPr lang="en-US" dirty="0" smtClean="0"/>
              <a:t>the common name of this species.</a:t>
            </a:r>
            <a:endParaRPr lang="en-US" b="1" dirty="0" smtClean="0"/>
          </a:p>
        </p:txBody>
      </p:sp>
      <p:sp>
        <p:nvSpPr>
          <p:cNvPr id="4" name="Oval 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evenanz.com/Main_Directory/Recent%20Photos/2009/09_08_01_Suffolk_County_NY/original/img_07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"/>
          <a:stretch/>
        </p:blipFill>
        <p:spPr bwMode="auto">
          <a:xfrm>
            <a:off x="-29029" y="0"/>
            <a:ext cx="9173029" cy="69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919008"/>
            <a:ext cx="80010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6"/>
            </a:pPr>
            <a:r>
              <a:rPr lang="en-US" sz="2000" dirty="0" smtClean="0"/>
              <a:t>Identify the order name.</a:t>
            </a:r>
          </a:p>
          <a:p>
            <a:pPr marL="457200" indent="-457200">
              <a:buFont typeface="+mj-lt"/>
              <a:buAutoNum type="arabicPeriod" startAt="76"/>
            </a:pPr>
            <a:r>
              <a:rPr lang="en-US" sz="2000" dirty="0" smtClean="0"/>
              <a:t>Identify the family name.</a:t>
            </a:r>
          </a:p>
          <a:p>
            <a:pPr marL="457200" indent="-457200">
              <a:buFont typeface="+mj-lt"/>
              <a:buAutoNum type="arabicPeriod" startAt="76"/>
            </a:pPr>
            <a:r>
              <a:rPr lang="en-US" sz="2000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76"/>
            </a:pPr>
            <a:r>
              <a:rPr lang="en-US" sz="2000" dirty="0" smtClean="0"/>
              <a:t>What type of back legs does this family have?</a:t>
            </a:r>
          </a:p>
          <a:p>
            <a:pPr marL="457200" indent="-457200">
              <a:buFont typeface="+mj-lt"/>
              <a:buAutoNum type="arabicPeriod" startAt="76"/>
            </a:pPr>
            <a:r>
              <a:rPr lang="en-US" sz="2000" dirty="0" smtClean="0"/>
              <a:t>This family swims </a:t>
            </a:r>
            <a:r>
              <a:rPr lang="en-US" sz="2000" b="1" dirty="0" smtClean="0"/>
              <a:t>right-side up/upside-down </a:t>
            </a:r>
            <a:r>
              <a:rPr lang="en-US" sz="2000" dirty="0" smtClean="0"/>
              <a:t>near the </a:t>
            </a:r>
            <a:r>
              <a:rPr lang="en-US" sz="2000" b="1" dirty="0" smtClean="0"/>
              <a:t>surface/bottom</a:t>
            </a:r>
            <a:r>
              <a:rPr lang="en-US" sz="2000" dirty="0" smtClean="0"/>
              <a:t> of a body of water. (choose one from each of the bolded options)</a:t>
            </a:r>
          </a:p>
        </p:txBody>
      </p:sp>
      <p:sp>
        <p:nvSpPr>
          <p:cNvPr id="4" name="Oval 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1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1.staticflickr.com/7/6127/5994901011_d05fa4a6e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9"/>
            <a:ext cx="9144000" cy="62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5181600"/>
            <a:ext cx="56388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1"/>
            </a:pPr>
            <a:r>
              <a:rPr lang="en-US" sz="2000" dirty="0" smtClean="0"/>
              <a:t>Identify the order name.</a:t>
            </a:r>
          </a:p>
          <a:p>
            <a:pPr marL="457200" indent="-457200">
              <a:buFont typeface="+mj-lt"/>
              <a:buAutoNum type="arabicPeriod" startAt="81"/>
            </a:pPr>
            <a:r>
              <a:rPr lang="en-US" sz="2000" dirty="0" smtClean="0"/>
              <a:t>Identify the family name.</a:t>
            </a:r>
          </a:p>
          <a:p>
            <a:pPr marL="457200" indent="-457200">
              <a:buFont typeface="+mj-lt"/>
              <a:buAutoNum type="arabicPeriod" startAt="81"/>
            </a:pPr>
            <a:r>
              <a:rPr lang="en-US" sz="2000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81"/>
            </a:pPr>
            <a:r>
              <a:rPr lang="en-US" sz="2000" dirty="0" smtClean="0"/>
              <a:t>Is the specimen pictured a male or a female? How do you know?</a:t>
            </a:r>
          </a:p>
        </p:txBody>
      </p:sp>
      <p:sp>
        <p:nvSpPr>
          <p:cNvPr id="4" name="Oval 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4/4d/Barsine_euprepia_%28Arctiidae_Lithosiinae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56388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5"/>
            </a:pPr>
            <a:r>
              <a:rPr lang="en-US" dirty="0" smtClean="0"/>
              <a:t>Identify </a:t>
            </a:r>
            <a:r>
              <a:rPr lang="en-US" dirty="0" smtClean="0"/>
              <a:t>the family name.</a:t>
            </a:r>
          </a:p>
          <a:p>
            <a:pPr marL="457200" indent="-457200">
              <a:buFont typeface="+mj-lt"/>
              <a:buAutoNum type="arabicPeriod" startAt="85"/>
            </a:pPr>
            <a:r>
              <a:rPr lang="en-US" dirty="0" smtClean="0"/>
              <a:t>Identify the common name.</a:t>
            </a:r>
          </a:p>
          <a:p>
            <a:pPr marL="457200" indent="-457200">
              <a:buFont typeface="+mj-lt"/>
              <a:buAutoNum type="arabicPeriod" startAt="85"/>
            </a:pPr>
            <a:r>
              <a:rPr lang="en-US" dirty="0" smtClean="0"/>
              <a:t>What is the name of the hearing organ found on each side of the thorax?</a:t>
            </a:r>
          </a:p>
          <a:p>
            <a:pPr marL="457200" indent="-457200">
              <a:buFont typeface="+mj-lt"/>
              <a:buAutoNum type="arabicPeriod" startAt="85"/>
            </a:pPr>
            <a:r>
              <a:rPr lang="en-US" dirty="0" smtClean="0"/>
              <a:t>What are the cocoons of this family made of?</a:t>
            </a: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3/32/Flickr_-_Lukjonis_-_Bug-Cionus_hortulan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"/>
          <a:stretch/>
        </p:blipFill>
        <p:spPr bwMode="auto">
          <a:xfrm>
            <a:off x="-4638" y="-1"/>
            <a:ext cx="91486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867400"/>
            <a:ext cx="6781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9"/>
            </a:pPr>
            <a:r>
              <a:rPr lang="en-US" dirty="0" smtClean="0"/>
              <a:t>Identify </a:t>
            </a:r>
            <a:r>
              <a:rPr lang="en-US" dirty="0" smtClean="0"/>
              <a:t>the family name.</a:t>
            </a:r>
          </a:p>
          <a:p>
            <a:pPr marL="457200" indent="-457200">
              <a:buFont typeface="+mj-lt"/>
              <a:buAutoNum type="arabicPeriod" startAt="89"/>
            </a:pPr>
            <a:r>
              <a:rPr lang="en-US" dirty="0" smtClean="0"/>
              <a:t>What type of antennae do true insects of this family have?</a:t>
            </a:r>
          </a:p>
          <a:p>
            <a:pPr marL="457200" indent="-457200">
              <a:buFont typeface="+mj-lt"/>
              <a:buAutoNum type="arabicPeriod" startAt="89"/>
            </a:pPr>
            <a:r>
              <a:rPr lang="en-US" dirty="0" smtClean="0"/>
              <a:t>What is the name of the feature the red arrow is pointing at?</a:t>
            </a:r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71600" y="4038600"/>
            <a:ext cx="838200" cy="21771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6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aspweb.org/Ichneumonoidea/Ichneumonidae/Cryptinae/images/Ichneumonidae_1_Vida_van_der_W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52"/>
            <a:ext cx="9147176" cy="53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105400"/>
            <a:ext cx="57912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92"/>
            </a:pPr>
            <a:r>
              <a:rPr lang="en-US" sz="2000" dirty="0" smtClean="0"/>
              <a:t>Identify </a:t>
            </a:r>
            <a:r>
              <a:rPr lang="en-US" sz="2000" dirty="0" smtClean="0"/>
              <a:t>the family name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 startAt="92"/>
            </a:pPr>
            <a:r>
              <a:rPr lang="en-US" sz="2000" dirty="0" smtClean="0"/>
              <a:t>What do the adults of this family consume?</a:t>
            </a:r>
          </a:p>
          <a:p>
            <a:pPr marL="457200" indent="-457200">
              <a:buFont typeface="+mj-lt"/>
              <a:buAutoNum type="arabicPeriod" startAt="92"/>
            </a:pPr>
            <a:r>
              <a:rPr lang="en-US" sz="2000" dirty="0" smtClean="0"/>
              <a:t>What is the name of the anatomical feature that is unique to this order in the yellow circle?</a:t>
            </a:r>
          </a:p>
          <a:p>
            <a:pPr marL="457200" indent="-457200">
              <a:buFont typeface="+mj-lt"/>
              <a:buAutoNum type="arabicPeriod" startAt="92"/>
            </a:pPr>
            <a:r>
              <a:rPr lang="en-US" sz="2000" dirty="0" smtClean="0"/>
              <a:t>How are the larvae of this family beneficial?</a:t>
            </a:r>
            <a:endParaRPr lang="en-US" sz="2000" dirty="0" smtClean="0"/>
          </a:p>
        </p:txBody>
      </p:sp>
      <p:sp>
        <p:nvSpPr>
          <p:cNvPr id="4" name="Oval 3"/>
          <p:cNvSpPr/>
          <p:nvPr/>
        </p:nvSpPr>
        <p:spPr>
          <a:xfrm>
            <a:off x="3310180" y="1875192"/>
            <a:ext cx="762000" cy="76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llembola.org/images/mecoptera/Boreus-hyemalis-20080715-Roger-Key-UK-Ellerburh-Beck-N-York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76200"/>
            <a:ext cx="35814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96"/>
            </a:pPr>
            <a:r>
              <a:rPr lang="en-US" sz="2000" dirty="0" smtClean="0"/>
              <a:t>Identify the order name.</a:t>
            </a:r>
          </a:p>
          <a:p>
            <a:pPr marL="457200" indent="-457200">
              <a:buFont typeface="+mj-lt"/>
              <a:buAutoNum type="arabicPeriod" startAt="96"/>
            </a:pPr>
            <a:r>
              <a:rPr lang="en-US" sz="2000" dirty="0" smtClean="0"/>
              <a:t>Identify the family name.</a:t>
            </a:r>
            <a:endParaRPr lang="en-US" sz="2000" dirty="0"/>
          </a:p>
          <a:p>
            <a:pPr marL="457200" indent="-457200">
              <a:buFont typeface="+mj-lt"/>
              <a:buAutoNum type="arabicPeriod" startAt="96"/>
            </a:pPr>
            <a:r>
              <a:rPr lang="en-US" sz="2000" dirty="0" smtClean="0"/>
              <a:t>Where do insects of this family spend most of the year?</a:t>
            </a:r>
          </a:p>
        </p:txBody>
      </p:sp>
      <p:sp>
        <p:nvSpPr>
          <p:cNvPr id="4" name="Oval 3"/>
          <p:cNvSpPr/>
          <p:nvPr/>
        </p:nvSpPr>
        <p:spPr>
          <a:xfrm>
            <a:off x="76200" y="93133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" y="35983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342900" y="35983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" y="35983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" y="35983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" y="35983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" y="93133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5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attheweeds.com/wp-content/uploads/2011/11/walkings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" y="0"/>
            <a:ext cx="9151749" cy="68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35814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99"/>
            </a:pPr>
            <a:r>
              <a:rPr lang="en-US" sz="2000" dirty="0" smtClean="0"/>
              <a:t>Identify the order name.</a:t>
            </a:r>
          </a:p>
          <a:p>
            <a:pPr marL="457200" indent="-457200">
              <a:buFont typeface="+mj-lt"/>
              <a:buAutoNum type="arabicPeriod" startAt="99"/>
            </a:pPr>
            <a:r>
              <a:rPr lang="en-US" sz="2000" dirty="0" smtClean="0"/>
              <a:t>What is the term for the reproduction of females without mating?</a:t>
            </a:r>
          </a:p>
        </p:txBody>
      </p:sp>
      <p:sp>
        <p:nvSpPr>
          <p:cNvPr id="4" name="Oval 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3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155 Questions with a few bonus questions</a:t>
            </a:r>
          </a:p>
          <a:p>
            <a:r>
              <a:rPr lang="en-US" dirty="0" smtClean="0"/>
              <a:t>1 point for everything.</a:t>
            </a:r>
          </a:p>
          <a:p>
            <a:r>
              <a:rPr lang="en-US" dirty="0" smtClean="0"/>
              <a:t>90 seconds per slide, but last slide is 30 seconds</a:t>
            </a:r>
          </a:p>
          <a:p>
            <a:r>
              <a:rPr lang="en-US" dirty="0" smtClean="0"/>
              <a:t>Write your answers on the answer sheet</a:t>
            </a:r>
          </a:p>
          <a:p>
            <a:r>
              <a:rPr lang="en-US" dirty="0"/>
              <a:t>This test is meant to be long, strenuous, and fast. </a:t>
            </a:r>
            <a:r>
              <a:rPr lang="en-US" dirty="0" smtClean="0"/>
              <a:t>The </a:t>
            </a:r>
            <a:r>
              <a:rPr lang="en-US" dirty="0"/>
              <a:t>worse you do on this, the more you’ll be prepared for the future.</a:t>
            </a:r>
          </a:p>
          <a:p>
            <a:r>
              <a:rPr lang="en-US" b="1" dirty="0" smtClean="0"/>
              <a:t>Do not touch the enter key or the arrow keys. In fact, I will unplug the keyboard.</a:t>
            </a:r>
          </a:p>
          <a:p>
            <a:r>
              <a:rPr lang="en-US" dirty="0" smtClean="0"/>
              <a:t>Click when finished reading this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8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98513" indent="-798513">
              <a:buFont typeface="+mj-lt"/>
              <a:buAutoNum type="arabicPeriod" startAt="101"/>
            </a:pPr>
            <a:r>
              <a:rPr lang="en-US" sz="2800" dirty="0" smtClean="0"/>
              <a:t>List the kingdom, phylum, and class for all insects.</a:t>
            </a:r>
            <a:endParaRPr lang="en-US" sz="2800" dirty="0"/>
          </a:p>
          <a:p>
            <a:pPr marL="798513" indent="-798513">
              <a:buFont typeface="+mj-lt"/>
              <a:buAutoNum type="arabicPeriod" startAt="101"/>
            </a:pPr>
            <a:r>
              <a:rPr lang="en-US" sz="2800" dirty="0" smtClean="0"/>
              <a:t>What is an insect’s exoskeleton mostly made of?</a:t>
            </a:r>
          </a:p>
          <a:p>
            <a:pPr marL="798513" indent="-798513">
              <a:buFont typeface="+mj-lt"/>
              <a:buAutoNum type="arabicPeriod" startAt="101"/>
            </a:pPr>
            <a:r>
              <a:rPr lang="en-US" sz="2800" dirty="0" smtClean="0"/>
              <a:t>List two benefits of insects.</a:t>
            </a:r>
          </a:p>
          <a:p>
            <a:pPr marL="798513" indent="-798513">
              <a:buFont typeface="+mj-lt"/>
              <a:buAutoNum type="arabicPeriod" startAt="101"/>
            </a:pPr>
            <a:r>
              <a:rPr lang="en-US" sz="2800" dirty="0" smtClean="0"/>
              <a:t>List two harmful effects of insects.</a:t>
            </a:r>
          </a:p>
          <a:p>
            <a:pPr marL="798513" indent="-798513">
              <a:buFont typeface="+mj-lt"/>
              <a:buAutoNum type="arabicPeriod" startAt="101"/>
            </a:pPr>
            <a:r>
              <a:rPr lang="en-US" sz="2800" dirty="0" smtClean="0"/>
              <a:t>List a disease that </a:t>
            </a:r>
            <a:r>
              <a:rPr lang="en-US" sz="2800" dirty="0" err="1" smtClean="0"/>
              <a:t>Culicidae</a:t>
            </a:r>
            <a:r>
              <a:rPr lang="en-US" sz="2800" dirty="0" smtClean="0"/>
              <a:t> transmits.</a:t>
            </a:r>
          </a:p>
          <a:p>
            <a:pPr marL="798513" indent="-798513">
              <a:buFont typeface="+mj-lt"/>
              <a:buAutoNum type="arabicPeriod" startAt="101"/>
            </a:pPr>
            <a:r>
              <a:rPr lang="en-US" sz="2800" dirty="0" smtClean="0"/>
              <a:t>List a disease that one species of </a:t>
            </a:r>
            <a:r>
              <a:rPr lang="en-US" sz="2800" dirty="0" err="1" smtClean="0"/>
              <a:t>Reduviidae</a:t>
            </a:r>
            <a:r>
              <a:rPr lang="en-US" sz="2800" dirty="0" smtClean="0"/>
              <a:t> transmits.</a:t>
            </a:r>
          </a:p>
          <a:p>
            <a:pPr marL="0" indent="0">
              <a:buNone/>
            </a:pPr>
            <a:r>
              <a:rPr lang="en-US" sz="2800" b="1" dirty="0" smtClean="0"/>
              <a:t>Bonus: </a:t>
            </a:r>
            <a:r>
              <a:rPr lang="en-US" sz="2800" dirty="0" smtClean="0"/>
              <a:t>List the species of </a:t>
            </a:r>
            <a:r>
              <a:rPr lang="en-US" sz="2800" dirty="0" err="1" smtClean="0"/>
              <a:t>Reduviidae</a:t>
            </a:r>
            <a:r>
              <a:rPr lang="en-US" sz="2800" dirty="0" smtClean="0"/>
              <a:t> that transmits the answer to 106.</a:t>
            </a:r>
            <a:endParaRPr lang="en-US" sz="2800" b="1" dirty="0" smtClean="0"/>
          </a:p>
        </p:txBody>
      </p:sp>
      <p:sp>
        <p:nvSpPr>
          <p:cNvPr id="7" name="Oval 6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Matching</a:t>
            </a:r>
            <a:br>
              <a:rPr lang="en-US" dirty="0" smtClean="0"/>
            </a:br>
            <a:r>
              <a:rPr lang="en-US" sz="3100" dirty="0" smtClean="0"/>
              <a:t>not all answers will be used!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4538" indent="-744538">
              <a:buFont typeface="+mj-lt"/>
              <a:buAutoNum type="arabicPeriod" startAt="107"/>
              <a:tabLst>
                <a:tab pos="627063" algn="l"/>
              </a:tabLst>
            </a:pPr>
            <a:r>
              <a:rPr lang="en-US" dirty="0" smtClean="0"/>
              <a:t>Insects that never develop wings</a:t>
            </a:r>
          </a:p>
          <a:p>
            <a:pPr marL="744538" indent="-744538">
              <a:buFont typeface="+mj-lt"/>
              <a:buAutoNum type="arabicPeriod" startAt="107"/>
              <a:tabLst>
                <a:tab pos="627063" algn="l"/>
              </a:tabLst>
            </a:pPr>
            <a:r>
              <a:rPr lang="en-US" dirty="0" smtClean="0"/>
              <a:t>Insects that develop wings internally</a:t>
            </a:r>
          </a:p>
          <a:p>
            <a:pPr marL="744538" indent="-744538">
              <a:buFont typeface="+mj-lt"/>
              <a:buAutoNum type="arabicPeriod" startAt="107"/>
              <a:tabLst>
                <a:tab pos="627063" algn="l"/>
              </a:tabLst>
            </a:pPr>
            <a:r>
              <a:rPr lang="en-US" dirty="0" smtClean="0"/>
              <a:t>Incomplete metamorphosis</a:t>
            </a:r>
          </a:p>
          <a:p>
            <a:pPr marL="744538" indent="-744538">
              <a:buFont typeface="+mj-lt"/>
              <a:buAutoNum type="arabicPeriod" startAt="107"/>
              <a:tabLst>
                <a:tab pos="627063" algn="l"/>
              </a:tabLst>
            </a:pPr>
            <a:r>
              <a:rPr lang="en-US" dirty="0" smtClean="0"/>
              <a:t>No metamorphosis</a:t>
            </a:r>
          </a:p>
          <a:p>
            <a:pPr marL="744538" indent="-744538">
              <a:buFont typeface="+mj-lt"/>
              <a:buAutoNum type="arabicPeriod" startAt="107"/>
              <a:tabLst>
                <a:tab pos="627063" algn="l"/>
              </a:tabLst>
            </a:pPr>
            <a:r>
              <a:rPr lang="en-US" dirty="0" smtClean="0"/>
              <a:t>Complete metamorphosis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Ametabolous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Hemimetabolous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Holometabolous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Apterygota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Pterygota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Exopterygota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Endopterygota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Label all the parts of this female cricket!</a:t>
            </a:r>
            <a:endParaRPr lang="en-US" sz="3600" dirty="0"/>
          </a:p>
        </p:txBody>
      </p:sp>
      <p:pic>
        <p:nvPicPr>
          <p:cNvPr id="8" name="Picture 2" descr="http://cricket-breeding.com/wp-content/uploads/2012/04/Cricket_anatomy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1503"/>
            <a:ext cx="8004283" cy="54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305" y="1275256"/>
            <a:ext cx="1031283" cy="792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438400"/>
            <a:ext cx="1447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Question 112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1275256"/>
            <a:ext cx="990600" cy="39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57600" y="2418960"/>
            <a:ext cx="104519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Question 113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304" y="3185664"/>
            <a:ext cx="1031283" cy="792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3126783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9987" y="48006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47244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0302" y="5867400"/>
            <a:ext cx="112039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Question 117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89596" y="5880762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6078837"/>
            <a:ext cx="1447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Question 118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5588374"/>
            <a:ext cx="990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Question 119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23136" y="1275256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12158" y="1472625"/>
            <a:ext cx="990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Question 116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2418959"/>
            <a:ext cx="13832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Question 115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81600" y="2957506"/>
            <a:ext cx="14161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Question 114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39812" y="5897695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27463" y="6078836"/>
            <a:ext cx="990600" cy="344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eb2.mendelu.cz/af_291_projekty2/vseo/files/13/15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6601" r="9438" b="11957"/>
          <a:stretch/>
        </p:blipFill>
        <p:spPr bwMode="auto">
          <a:xfrm>
            <a:off x="767119" y="1142999"/>
            <a:ext cx="7614881" cy="53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9129" y="5791200"/>
            <a:ext cx="609600" cy="543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all the anatomical parts!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971800"/>
            <a:ext cx="5689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120.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4459" y="2743200"/>
            <a:ext cx="5689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122.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0741" y="3141077"/>
            <a:ext cx="5689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121.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353062"/>
            <a:ext cx="5689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123.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0859" y="3183785"/>
            <a:ext cx="5689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124.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3259" y="2743200"/>
            <a:ext cx="7213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125.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3461812"/>
            <a:ext cx="5689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126.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819606"/>
            <a:ext cx="5689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127.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0053" y="4267200"/>
            <a:ext cx="75874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128.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4594217"/>
            <a:ext cx="8498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129.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1995" y="5257800"/>
            <a:ext cx="57080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130.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043" y="5257800"/>
            <a:ext cx="7235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131.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7343" y="5240923"/>
            <a:ext cx="7235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132.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8202" y="5791200"/>
            <a:ext cx="82499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133.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53200" y="5307697"/>
            <a:ext cx="609600" cy="407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990070" y="5621923"/>
            <a:ext cx="82499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134.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7002" y="5240923"/>
            <a:ext cx="82499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135.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7" name="Oval 3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3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all the parts of the leg!</a:t>
            </a:r>
            <a:endParaRPr lang="en-US" dirty="0"/>
          </a:p>
        </p:txBody>
      </p:sp>
      <p:pic>
        <p:nvPicPr>
          <p:cNvPr id="9218" name="Picture 2" descr="http://extension.entm.purdue.edu/401Book/images/know/l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49834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5036" y="2514600"/>
            <a:ext cx="14077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136.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209800"/>
            <a:ext cx="14077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137.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862195"/>
            <a:ext cx="14077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138.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038600"/>
            <a:ext cx="14077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139.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257800"/>
            <a:ext cx="14077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140.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4299" y="5867400"/>
            <a:ext cx="14077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141.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Identify the larvae!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If the most specific scientific name is the family, give the family. </a:t>
            </a:r>
            <a:br>
              <a:rPr lang="en-US" sz="2000" dirty="0" smtClean="0"/>
            </a:br>
            <a:r>
              <a:rPr lang="en-US" sz="2000" dirty="0" smtClean="0"/>
              <a:t>Otherwise, give the order.</a:t>
            </a:r>
            <a:endParaRPr lang="en-US" sz="2000" dirty="0"/>
          </a:p>
        </p:txBody>
      </p:sp>
      <p:pic>
        <p:nvPicPr>
          <p:cNvPr id="10242" name="Picture 2" descr="http://www.amentsoc.org/images/antlion-larv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5511" r="3303" b="14260"/>
          <a:stretch/>
        </p:blipFill>
        <p:spPr bwMode="auto">
          <a:xfrm>
            <a:off x="228600" y="1524001"/>
            <a:ext cx="2239481" cy="21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1.gstatic.com/images?q=tbn:ANd9GcRTLND7DQh5jeU-4iKLhyLNfcAR8RjI62Np_EUNB5p8LWosL30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1" r="3926"/>
          <a:stretch/>
        </p:blipFill>
        <p:spPr bwMode="auto">
          <a:xfrm>
            <a:off x="2561095" y="1524001"/>
            <a:ext cx="2667000" cy="21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681" y="1524001"/>
            <a:ext cx="7038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142.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524001"/>
            <a:ext cx="7038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143.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46" name="Picture 6" descr="http://nitro.biosci.arizona.edu/zeeb/butterflies/figs/moth_larvae/Sphingidae/S_libocedrus-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1"/>
            <a:ext cx="3724275" cy="21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1524001"/>
            <a:ext cx="7038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144.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48" name="Picture 8" descr="http://3.bp.blogspot.com/_iicYDudU_HI/TFlrysgVTLI/AAAAAAAABW8/GEycwcRZKEY/s1600/larva2010080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197666" cy="21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3727342"/>
            <a:ext cx="7038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145.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50" name="Picture 10" descr="https://c2.staticflickr.com/8/7215/6927423294_4b0a2e014c_z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6"/>
          <a:stretch/>
        </p:blipFill>
        <p:spPr bwMode="auto">
          <a:xfrm>
            <a:off x="2819400" y="3733800"/>
            <a:ext cx="1731530" cy="21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9400" y="3733800"/>
            <a:ext cx="7038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146.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52" name="Picture 12" descr="http://entnemdept.ifas.ufl.edu/teneb/Tenebrio_larva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16" y="3733800"/>
            <a:ext cx="4056859" cy="21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01416" y="3723642"/>
            <a:ext cx="7038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147.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at the Finish Line…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8513" indent="-798513">
              <a:buFont typeface="+mj-lt"/>
              <a:buAutoNum type="arabicPeriod" startAt="148"/>
            </a:pPr>
            <a:r>
              <a:rPr lang="en-US" dirty="0" smtClean="0"/>
              <a:t>List the 6 types of legs (hint: running, jumping, swimming, walking, preying, digging).</a:t>
            </a:r>
          </a:p>
          <a:p>
            <a:pPr marL="798513" indent="-798513">
              <a:buFont typeface="+mj-lt"/>
              <a:buAutoNum type="arabicPeriod" startAt="148"/>
            </a:pPr>
            <a:r>
              <a:rPr lang="en-US" dirty="0" smtClean="0"/>
              <a:t>What is the process of shedding of the outer cuticle called?</a:t>
            </a:r>
          </a:p>
          <a:p>
            <a:pPr marL="798513" indent="-798513">
              <a:buFont typeface="+mj-lt"/>
              <a:buAutoNum type="arabicPeriod" startAt="148"/>
            </a:pPr>
            <a:r>
              <a:rPr lang="en-US" dirty="0" smtClean="0"/>
              <a:t>What is the function of the </a:t>
            </a:r>
            <a:r>
              <a:rPr lang="en-US" dirty="0" err="1"/>
              <a:t>M</a:t>
            </a:r>
            <a:r>
              <a:rPr lang="en-US" dirty="0" err="1" smtClean="0"/>
              <a:t>alpighian</a:t>
            </a:r>
            <a:r>
              <a:rPr lang="en-US" dirty="0" smtClean="0"/>
              <a:t> tubules?</a:t>
            </a:r>
          </a:p>
          <a:p>
            <a:pPr marL="798513" indent="-798513">
              <a:buFont typeface="+mj-lt"/>
              <a:buAutoNum type="arabicPeriod" startAt="148"/>
            </a:pPr>
            <a:r>
              <a:rPr lang="en-US" dirty="0" smtClean="0"/>
              <a:t>What is </a:t>
            </a:r>
            <a:r>
              <a:rPr lang="en-US" dirty="0" err="1" smtClean="0"/>
              <a:t>hemolymph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8513" indent="-798513">
              <a:buFont typeface="+mj-lt"/>
              <a:buAutoNum type="arabicPeriod" startAt="152"/>
              <a:tabLst>
                <a:tab pos="744538" algn="l"/>
              </a:tabLst>
            </a:pPr>
            <a:r>
              <a:rPr lang="en-US" dirty="0" smtClean="0"/>
              <a:t>What are the individual light receptor units of a compound eye called?</a:t>
            </a:r>
          </a:p>
          <a:p>
            <a:pPr marL="798513" indent="-798513">
              <a:buFont typeface="+mj-lt"/>
              <a:buAutoNum type="arabicPeriod" startAt="152"/>
              <a:tabLst>
                <a:tab pos="744538" algn="l"/>
              </a:tabLst>
            </a:pPr>
            <a:r>
              <a:rPr lang="en-US" dirty="0" smtClean="0"/>
              <a:t>List two advantages of the development of flight.</a:t>
            </a:r>
          </a:p>
          <a:p>
            <a:pPr marL="798513" indent="-798513">
              <a:buFont typeface="+mj-lt"/>
              <a:buAutoNum type="arabicPeriod" startAt="152"/>
              <a:tabLst>
                <a:tab pos="744538" algn="l"/>
              </a:tabLst>
            </a:pPr>
            <a:r>
              <a:rPr lang="en-US" dirty="0" smtClean="0"/>
              <a:t>_______ is the resting stage induced by environmental signals or extreme seasonal conditions.</a:t>
            </a:r>
          </a:p>
          <a:p>
            <a:pPr marL="798513" indent="-798513">
              <a:buFont typeface="+mj-lt"/>
              <a:buAutoNum type="arabicPeriod" startAt="152"/>
              <a:tabLst>
                <a:tab pos="744538" algn="l"/>
              </a:tabLst>
            </a:pPr>
            <a:r>
              <a:rPr lang="en-US" dirty="0" smtClean="0"/>
              <a:t>How many cells thick is the </a:t>
            </a:r>
            <a:r>
              <a:rPr lang="en-US" dirty="0" err="1" smtClean="0"/>
              <a:t>midgut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7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we go…</a:t>
            </a:r>
            <a:r>
              <a:rPr lang="en-US" dirty="0" err="1" smtClean="0"/>
              <a:t>ish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Bonus: </a:t>
            </a:r>
            <a:r>
              <a:rPr lang="en-US" dirty="0" smtClean="0"/>
              <a:t>Define </a:t>
            </a:r>
            <a:r>
              <a:rPr lang="en-US" dirty="0" err="1" smtClean="0"/>
              <a:t>tegmina</a:t>
            </a:r>
            <a:r>
              <a:rPr lang="en-US" dirty="0" smtClean="0"/>
              <a:t>.</a:t>
            </a:r>
          </a:p>
          <a:p>
            <a:pPr marL="1262063" indent="-1262063">
              <a:buNone/>
            </a:pPr>
            <a:r>
              <a:rPr lang="en-US" b="1" dirty="0" smtClean="0"/>
              <a:t>Bonus: </a:t>
            </a:r>
            <a:r>
              <a:rPr lang="en-US" dirty="0" smtClean="0"/>
              <a:t>How do </a:t>
            </a:r>
            <a:r>
              <a:rPr lang="en-US" dirty="0" err="1" smtClean="0"/>
              <a:t>haustellate</a:t>
            </a:r>
            <a:r>
              <a:rPr lang="en-US" dirty="0" smtClean="0"/>
              <a:t> insects consume food?</a:t>
            </a:r>
          </a:p>
          <a:p>
            <a:pPr marL="0" indent="0">
              <a:buNone/>
            </a:pPr>
            <a:r>
              <a:rPr lang="en-US" b="1" dirty="0" smtClean="0"/>
              <a:t>Bonus: </a:t>
            </a:r>
            <a:r>
              <a:rPr lang="en-US" dirty="0" smtClean="0"/>
              <a:t>Define </a:t>
            </a:r>
            <a:r>
              <a:rPr lang="en-US" dirty="0" err="1" smtClean="0"/>
              <a:t>apolysis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Bonus: </a:t>
            </a:r>
            <a:r>
              <a:rPr lang="en-US" dirty="0" smtClean="0"/>
              <a:t>Define </a:t>
            </a:r>
            <a:r>
              <a:rPr lang="en-US" dirty="0" err="1" smtClean="0"/>
              <a:t>poikilotherm</a:t>
            </a:r>
            <a:r>
              <a:rPr lang="en-US" dirty="0" smtClean="0"/>
              <a:t>.</a:t>
            </a:r>
          </a:p>
          <a:p>
            <a:pPr marL="1255713" indent="-1255713">
              <a:buNone/>
            </a:pPr>
            <a:r>
              <a:rPr lang="en-US" b="1" dirty="0" smtClean="0"/>
              <a:t>Bonus: </a:t>
            </a:r>
            <a:r>
              <a:rPr lang="en-US" dirty="0" smtClean="0"/>
              <a:t>What is the function of the Johnston’s organs?</a:t>
            </a:r>
          </a:p>
          <a:p>
            <a:pPr marL="1255713" indent="-1255713">
              <a:buNone/>
            </a:pPr>
            <a:r>
              <a:rPr lang="en-US" b="1" dirty="0" smtClean="0"/>
              <a:t>Bonus: </a:t>
            </a:r>
            <a:r>
              <a:rPr lang="en-US" dirty="0" smtClean="0"/>
              <a:t>List three uses for insect appendages.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2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Hobbiton Brushhand" pitchFamily="2" charset="0"/>
              </a:rPr>
              <a:t>Drop your pencils!</a:t>
            </a:r>
            <a:endParaRPr lang="en-US" sz="7200" dirty="0">
              <a:solidFill>
                <a:srgbClr val="FF0000"/>
              </a:solidFill>
              <a:latin typeface="Hobbiton Brushhand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You’re finally done!</a:t>
            </a:r>
          </a:p>
          <a:p>
            <a:r>
              <a:rPr lang="en-US" dirty="0" smtClean="0"/>
              <a:t>Sorry not sorry for the test.</a:t>
            </a:r>
          </a:p>
          <a:p>
            <a:r>
              <a:rPr lang="en-US" dirty="0" smtClean="0"/>
              <a:t>Now move on.</a:t>
            </a:r>
          </a:p>
          <a:p>
            <a:r>
              <a:rPr lang="en-US" dirty="0" smtClean="0"/>
              <a:t>Bye.</a:t>
            </a:r>
          </a:p>
          <a:p>
            <a:r>
              <a:rPr lang="en-US" sz="1800" dirty="0" smtClean="0"/>
              <a:t>If you have any comments, questions, concerns, or insults about the test, please consult Regina.</a:t>
            </a:r>
          </a:p>
        </p:txBody>
      </p:sp>
    </p:spTree>
    <p:extLst>
      <p:ext uri="{BB962C8B-B14F-4D97-AF65-F5344CB8AC3E}">
        <p14:creationId xmlns:p14="http://schemas.microsoft.com/office/powerpoint/2010/main" val="180945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144433" y="9144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is the timer. It’s </a:t>
            </a:r>
            <a:r>
              <a:rPr lang="en-US" dirty="0" err="1" smtClean="0"/>
              <a:t>Pacman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yellow circle will completely fade after 59 seconds. The red circle will fade after another 30 seconds. A 5 second countdown will appear to signal that there are 5 seconds left.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The timer may change positions depending on the slide.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219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11133" y="11811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4411133" y="11811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1133" y="11811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11133" y="11811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11133" y="11811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44433" y="9144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9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ukbutterflies.co.uk/reports/taxonomy/images/Papilionidae-machaon-osmeter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5029200"/>
            <a:ext cx="54864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Identify the order name.</a:t>
            </a:r>
          </a:p>
          <a:p>
            <a:pPr marL="342900" indent="-342900">
              <a:buAutoNum type="arabicPeriod"/>
            </a:pPr>
            <a:r>
              <a:rPr lang="en-US" dirty="0" smtClean="0"/>
              <a:t>Identify the family name.</a:t>
            </a:r>
          </a:p>
          <a:p>
            <a:pPr marL="342900" indent="-342900">
              <a:buAutoNum type="arabicPeriod"/>
            </a:pPr>
            <a:r>
              <a:rPr lang="en-US" dirty="0" smtClean="0"/>
              <a:t>Identify the family’s common name.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is the name of the feature the red arrow is pointing at? (I hope you’re not colorblind for this…)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does the feature from question 4 emit?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38600" y="457200"/>
            <a:ext cx="9144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4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1/15/Miridae_-_Deraeocoris_ruber.JPG/1280px-Miridae_-_Deraeocoris_ru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5029200"/>
            <a:ext cx="39624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Identify the order name.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Identify the family name.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What is the name of the feature encircled by the red circle?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What is the specific name give to the leathery forewings of this order?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48000" y="4114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lassconnection.s3.amazonaws.com/229/flashcards/813229/jpg/strepsiptera13232391079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5776"/>
          <a:stretch/>
        </p:blipFill>
        <p:spPr bwMode="auto">
          <a:xfrm>
            <a:off x="530502" y="9040"/>
            <a:ext cx="8003898" cy="68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212140"/>
            <a:ext cx="2590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en-US" sz="1600" dirty="0" smtClean="0"/>
              <a:t>Identify the order name.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en-US" sz="1600" dirty="0" smtClean="0"/>
              <a:t>Is this a male or a female?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en-US" sz="1600" dirty="0" smtClean="0"/>
              <a:t>Are the wings shown forewings, </a:t>
            </a:r>
            <a:r>
              <a:rPr lang="en-US" sz="1600" dirty="0" err="1" smtClean="0"/>
              <a:t>hindwings</a:t>
            </a:r>
            <a:r>
              <a:rPr lang="en-US" sz="1600" dirty="0" smtClean="0"/>
              <a:t>, or both?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0100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3400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cyclopedie-universelle.com/abeille1/abeille-megachilid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737318"/>
            <a:ext cx="89154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Identify the order name.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Identify the family name.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Identify the common name.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Some species of this family steal and feed on pollen collected by other species. What are these “robbers” called?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What is the </a:t>
            </a:r>
            <a:r>
              <a:rPr lang="en-US" b="1" dirty="0" smtClean="0"/>
              <a:t>general</a:t>
            </a:r>
            <a:r>
              <a:rPr lang="en-US" dirty="0" smtClean="0"/>
              <a:t> name for a bee’s pollen-carrying structure?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Where is this pollen-carrying structure found in this family?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733" y="76200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433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334433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4433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4433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4433" y="342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733" y="76200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in.ru/ANIMAliA/COlEOPTERA/images/alter/Buprestis-octopunct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7972" y="-2442485"/>
            <a:ext cx="4267201" cy="915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872" y="4800600"/>
            <a:ext cx="89154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9"/>
            </a:pPr>
            <a:r>
              <a:rPr lang="en-US" sz="2400" dirty="0" smtClean="0"/>
              <a:t>Identify the order name.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sz="2400" dirty="0" smtClean="0"/>
              <a:t> Identify the family name.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sz="2400" dirty="0" smtClean="0"/>
              <a:t> Identify the common name.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sz="2400" dirty="0" smtClean="0"/>
              <a:t> What is the specific term given to the hardened forewings of this order?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3867" y="42333"/>
            <a:ext cx="914400" cy="914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0567" y="30903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300567" y="30903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0567" y="30903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0567" y="30903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0567" y="30903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867" y="42333"/>
            <a:ext cx="914400" cy="9144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3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1631</Words>
  <Application>Microsoft Office PowerPoint</Application>
  <PresentationFormat>On-screen Show (4:3)</PresentationFormat>
  <Paragraphs>384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2014-2015 Entomology Qualifier</vt:lpstr>
      <vt:lpstr>Directions</vt:lpstr>
      <vt:lpstr>Test Format</vt:lpstr>
      <vt:lpstr>This is the timer. It’s Pacman.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Trivia</vt:lpstr>
      <vt:lpstr>Matching not all answers will be used!</vt:lpstr>
      <vt:lpstr>Label all the parts of this female cricket!</vt:lpstr>
      <vt:lpstr>Label all the anatomical parts!</vt:lpstr>
      <vt:lpstr>Label all the parts of the leg!</vt:lpstr>
      <vt:lpstr>Identify the larvae! If the most specific scientific name is the family, give the family.  Otherwise, give the order.</vt:lpstr>
      <vt:lpstr>Almost at the Finish Line…</vt:lpstr>
      <vt:lpstr>Sort of…</vt:lpstr>
      <vt:lpstr>There we go…ish</vt:lpstr>
      <vt:lpstr>Drop your pencils!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2014-2015 Entomology Qualifier</dc:title>
  <dc:creator>Lieming</dc:creator>
  <cp:lastModifiedBy>Lieming</cp:lastModifiedBy>
  <cp:revision>36</cp:revision>
  <dcterms:created xsi:type="dcterms:W3CDTF">2014-10-06T02:05:02Z</dcterms:created>
  <dcterms:modified xsi:type="dcterms:W3CDTF">2014-10-12T22:08:50Z</dcterms:modified>
</cp:coreProperties>
</file>