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C447-7DA5-4325-AC8D-1879B49EF696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73E4E-67A4-4A96-B4AB-D575B7B0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7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3E4E-67A4-4A96-B4AB-D575B7B079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2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C4B460-5814-4055-B099-9E2249A0ECA8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50BA52-279E-4E31-9CD6-DA8E80E2F027}" type="slidenum">
              <a:rPr lang="en-US" smtClean="0"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636"/>
            <a:ext cx="9379527" cy="1981200"/>
          </a:xfrm>
        </p:spPr>
        <p:txBody>
          <a:bodyPr/>
          <a:lstStyle/>
          <a:p>
            <a:r>
              <a:rPr lang="en-US" dirty="0" smtClean="0"/>
              <a:t>2014 Entomology Practice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8000999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By: </a:t>
            </a:r>
            <a:r>
              <a:rPr lang="en-US" sz="3200" dirty="0" err="1" smtClean="0"/>
              <a:t>Sonerd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(Originally created for the SSSS 2014)</a:t>
            </a:r>
            <a:endParaRPr lang="en-US" sz="3200" dirty="0"/>
          </a:p>
        </p:txBody>
      </p:sp>
      <p:pic>
        <p:nvPicPr>
          <p:cNvPr id="1026" name="Picture 2" descr="http://bugguide.net/images/cache/JRMQDRXQURU0TQ70JQX0R060L0MQK0KQZ0M01RYKJQG0CQX0ARJKCQG09RI0FQ70DQRQAR803QRQWRYKORQQS00Q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648200" cy="3096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723"/>
            <a:ext cx="8153399" cy="1144556"/>
          </a:xfrm>
        </p:spPr>
        <p:txBody>
          <a:bodyPr>
            <a:normAutofit/>
          </a:bodyPr>
          <a:lstStyle/>
          <a:p>
            <a:r>
              <a:rPr lang="en-US" sz="6000" dirty="0"/>
              <a:t>Slide </a:t>
            </a:r>
            <a:r>
              <a:rPr lang="en-US" sz="6000" dirty="0" smtClean="0"/>
              <a:t>8, Questions 24-26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87680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24"/>
            </a:pPr>
            <a:r>
              <a:rPr lang="en-US" sz="2800" dirty="0" smtClean="0"/>
              <a:t>All insects are considered members of…</a:t>
            </a:r>
          </a:p>
          <a:p>
            <a:pPr marL="408305" lvl="1" indent="0">
              <a:buNone/>
            </a:pPr>
            <a:r>
              <a:rPr lang="en-US" sz="2400" dirty="0" smtClean="0"/>
              <a:t>a) Kingdom _______</a:t>
            </a:r>
          </a:p>
          <a:p>
            <a:pPr marL="408305" lvl="1" indent="0">
              <a:buNone/>
            </a:pPr>
            <a:r>
              <a:rPr lang="en-US" sz="2400" dirty="0" smtClean="0"/>
              <a:t>b) Phylum_______</a:t>
            </a:r>
          </a:p>
          <a:p>
            <a:pPr marL="408305" lvl="1" indent="0">
              <a:buNone/>
            </a:pPr>
            <a:r>
              <a:rPr lang="en-US" sz="2400" dirty="0" smtClean="0"/>
              <a:t>c) Subphylum__________</a:t>
            </a:r>
          </a:p>
          <a:p>
            <a:pPr marL="408305" lvl="1" indent="0">
              <a:buNone/>
            </a:pPr>
            <a:r>
              <a:rPr lang="en-US" sz="2400" dirty="0" smtClean="0"/>
              <a:t>d) Superclass___________</a:t>
            </a:r>
          </a:p>
          <a:p>
            <a:pPr marL="408305" lvl="1" indent="0">
              <a:buNone/>
            </a:pPr>
            <a:r>
              <a:rPr lang="en-US" sz="2400" dirty="0" smtClean="0"/>
              <a:t>e) Class_________</a:t>
            </a:r>
          </a:p>
          <a:p>
            <a:pPr marL="0" indent="0">
              <a:buNone/>
            </a:pPr>
            <a:r>
              <a:rPr lang="en-US" sz="2800" dirty="0" smtClean="0"/>
              <a:t>25. Name 3 ways in which insects can benefit humans and 3 ways in which they can harm humans.</a:t>
            </a:r>
          </a:p>
          <a:p>
            <a:pPr marL="0" indent="0">
              <a:buNone/>
            </a:pPr>
            <a:r>
              <a:rPr lang="en-US" sz="2800" dirty="0" smtClean="0"/>
              <a:t>26. Name 3 diseases insects can transmit (include the common name of the transmitting insect)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23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000">
        <p:fade/>
      </p:transition>
    </mc:Choice>
    <mc:Fallback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9723"/>
            <a:ext cx="8382000" cy="1144556"/>
          </a:xfrm>
        </p:spPr>
        <p:txBody>
          <a:bodyPr>
            <a:noAutofit/>
          </a:bodyPr>
          <a:lstStyle/>
          <a:p>
            <a:r>
              <a:rPr lang="en-US" sz="6000" dirty="0"/>
              <a:t>Slide </a:t>
            </a:r>
            <a:r>
              <a:rPr lang="en-US" sz="6000" dirty="0" smtClean="0"/>
              <a:t>9, </a:t>
            </a:r>
            <a:r>
              <a:rPr lang="en-US" sz="6000" dirty="0"/>
              <a:t>Questions </a:t>
            </a:r>
            <a:r>
              <a:rPr lang="en-US" sz="6000" dirty="0" smtClean="0"/>
              <a:t>27-28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697093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27. For the chart on your answer sheet, fill in the missing information about each wing adaptation.</a:t>
            </a:r>
          </a:p>
          <a:p>
            <a:pPr marL="0" indent="0">
              <a:buNone/>
            </a:pPr>
            <a:r>
              <a:rPr lang="en-US" dirty="0" smtClean="0"/>
              <a:t>28. For the chart on your answer sheet, fill in the missing information about each leg adaptation.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T</a:t>
            </a:r>
            <a:r>
              <a:rPr lang="en-US" dirty="0" smtClean="0"/>
              <a:t>his is exactly the same as the last question, just with legs)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4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000">
        <p:fade/>
      </p:transition>
    </mc:Choice>
    <mc:Fallback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1144556"/>
          </a:xfrm>
        </p:spPr>
        <p:txBody>
          <a:bodyPr>
            <a:noAutofit/>
          </a:bodyPr>
          <a:lstStyle/>
          <a:p>
            <a:r>
              <a:rPr lang="en-US" sz="6000" dirty="0"/>
              <a:t>Slide </a:t>
            </a:r>
            <a:r>
              <a:rPr lang="en-US" sz="6000" dirty="0" smtClean="0"/>
              <a:t>10, </a:t>
            </a:r>
            <a:r>
              <a:rPr lang="en-US" sz="6000" dirty="0"/>
              <a:t>Questions </a:t>
            </a:r>
            <a:r>
              <a:rPr lang="en-US" sz="6000" dirty="0" smtClean="0"/>
              <a:t>29-31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29. Define the vocabulary words on your answer sheet.  Use as much detail as possible.  </a:t>
            </a:r>
          </a:p>
          <a:p>
            <a:pPr marL="0" indent="0">
              <a:buNone/>
            </a:pPr>
            <a:r>
              <a:rPr lang="en-US" dirty="0" smtClean="0"/>
              <a:t>30. What is the difference between a chrysalis and a cocoon?</a:t>
            </a:r>
          </a:p>
          <a:p>
            <a:pPr marL="457200" indent="-457200">
              <a:buAutoNum type="arabicPeriod" startAt="31"/>
            </a:pPr>
            <a:r>
              <a:rPr lang="en-US" dirty="0" smtClean="0"/>
              <a:t>Name and describe the 3 (main) types of insect metamorphosis. </a:t>
            </a:r>
          </a:p>
          <a:p>
            <a:pPr marL="0" indent="0">
              <a:buNone/>
            </a:pPr>
            <a:r>
              <a:rPr lang="en-US" dirty="0" smtClean="0"/>
              <a:t>(Use a, b, and c for each of the 3 types)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8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000">
        <p:fade/>
      </p:transition>
    </mc:Choice>
    <mc:Fallback>
      <p:transition spd="med" advTm="4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4556"/>
          </a:xfrm>
        </p:spPr>
        <p:txBody>
          <a:bodyPr>
            <a:noAutofit/>
          </a:bodyPr>
          <a:lstStyle/>
          <a:p>
            <a:r>
              <a:rPr lang="en-US" sz="6000" dirty="0" smtClean="0"/>
              <a:t>Slide 11, Dichotomous Key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7" y="1905000"/>
            <a:ext cx="6859786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32.  Create a </a:t>
            </a:r>
            <a:r>
              <a:rPr lang="en-US" dirty="0" err="1" smtClean="0"/>
              <a:t>Dichtomonous</a:t>
            </a:r>
            <a:r>
              <a:rPr lang="en-US" dirty="0" smtClean="0"/>
              <a:t> key with the following insects.  You may use the template on your answer sheet or flip it over and use the blank sheet.  </a:t>
            </a:r>
            <a:endParaRPr lang="en-US" dirty="0"/>
          </a:p>
        </p:txBody>
      </p:sp>
      <p:pic>
        <p:nvPicPr>
          <p:cNvPr id="1026" name="Picture 2" descr="http://img.geocaching.com/cache/4aee2e6e-56d0-4363-b07d-0c9c6e5ba3c5.jpg?rnd=0.941838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25233" r="19319" b="11685"/>
          <a:stretch/>
        </p:blipFill>
        <p:spPr bwMode="auto">
          <a:xfrm>
            <a:off x="228600" y="3048000"/>
            <a:ext cx="2161759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0/01/Chrysomelidae_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t="8767" r="18588" b="34968"/>
          <a:stretch/>
        </p:blipFill>
        <p:spPr bwMode="auto">
          <a:xfrm>
            <a:off x="2743200" y="3051544"/>
            <a:ext cx="196593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QQYNC8niG2S0YsX8XIY_jszaj5HUOas9-BGJ1veTUUZVty4h236AFP38R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40571" b="41670"/>
          <a:stretch/>
        </p:blipFill>
        <p:spPr bwMode="auto">
          <a:xfrm>
            <a:off x="246321" y="5334000"/>
            <a:ext cx="2796899" cy="53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itro.biosci.arizona.edu/zeeb/butterflies/figs/moths/Arctiidae/A_geneur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18605" r="8499" b="7063"/>
          <a:stretch/>
        </p:blipFill>
        <p:spPr bwMode="auto">
          <a:xfrm>
            <a:off x="5029200" y="3051544"/>
            <a:ext cx="2669377" cy="198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Instructions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test is in PPT format (duh!).  On each slide, there will be 1-2 insects to identify, and a few questions about each insect</a:t>
            </a:r>
          </a:p>
          <a:p>
            <a:r>
              <a:rPr lang="en-US" dirty="0" smtClean="0"/>
              <a:t>Use scientific names unless otherwise indicated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You may only use your 8.5 by 11” cheat sheet and your field </a:t>
            </a:r>
            <a:r>
              <a:rPr lang="en-US" dirty="0" smtClean="0"/>
              <a:t>guide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If you wish, you can put this PPT into presentation mode; I have the slides on timers of 30-45 seconds, depending on the question types.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my first test, so please bear with me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Please PM me and let me know of any </a:t>
            </a:r>
            <a:r>
              <a:rPr lang="en-US" dirty="0" smtClean="0">
                <a:sym typeface="Wingdings" panose="05000000000000000000" pitchFamily="2" charset="2"/>
              </a:rPr>
              <a:t>typos or if </a:t>
            </a:r>
            <a:r>
              <a:rPr lang="en-US" dirty="0" smtClean="0">
                <a:sym typeface="Wingdings" panose="05000000000000000000" pitchFamily="2" charset="2"/>
              </a:rPr>
              <a:t>I did anything incorrectly…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Slide 1, Questions 1-3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495799" cy="4267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order of this insect?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family of this insect?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unique in the way these insects transport their food?</a:t>
            </a:r>
            <a:endParaRPr lang="en-US" dirty="0"/>
          </a:p>
        </p:txBody>
      </p:sp>
      <p:pic>
        <p:nvPicPr>
          <p:cNvPr id="2050" name="Picture 2" descr="http://museum.unl.edu/research/entomology/Guide/Scarabaeoidea/Scarabaeidae/Scarabaeidae-pages/Scarabaeidae-Taxamap/images/Scarabaeida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895600" cy="39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9723"/>
            <a:ext cx="7951741" cy="1144556"/>
          </a:xfrm>
        </p:spPr>
        <p:txBody>
          <a:bodyPr>
            <a:noAutofit/>
          </a:bodyPr>
          <a:lstStyle/>
          <a:p>
            <a:r>
              <a:rPr lang="en-US" sz="6000" dirty="0" smtClean="0"/>
              <a:t>Slide 2, Questions 4-7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6482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   What is the order of this insect?</a:t>
            </a:r>
          </a:p>
          <a:p>
            <a:pPr marL="0" indent="0">
              <a:buNone/>
            </a:pPr>
            <a:r>
              <a:rPr lang="en-US" dirty="0" smtClean="0"/>
              <a:t>5.    What is the family of this insect?</a:t>
            </a:r>
          </a:p>
          <a:p>
            <a:pPr marL="0" indent="0">
              <a:buNone/>
            </a:pPr>
            <a:r>
              <a:rPr lang="en-US" dirty="0" smtClean="0"/>
              <a:t>6.    What anatomical feature (indicated by the arrow) is a defining characteristic of this insect’s family?</a:t>
            </a:r>
          </a:p>
          <a:p>
            <a:pPr marL="0" indent="0">
              <a:buNone/>
            </a:pPr>
            <a:r>
              <a:rPr lang="en-US" dirty="0" smtClean="0"/>
              <a:t>7.     Where are most species found?</a:t>
            </a:r>
            <a:endParaRPr lang="en-US" dirty="0"/>
          </a:p>
        </p:txBody>
      </p:sp>
      <p:pic>
        <p:nvPicPr>
          <p:cNvPr id="3074" name="Picture 2" descr="http://1.bp.blogspot.com/_jcJzimsUxN4/TJkHTK3ZOYI/AAAAAAAAABo/7-4sBisNnN4/s1600/lateral+habi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65579"/>
            <a:ext cx="3810796" cy="286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6" y="189723"/>
            <a:ext cx="7468493" cy="1144556"/>
          </a:xfrm>
        </p:spPr>
        <p:txBody>
          <a:bodyPr>
            <a:noAutofit/>
          </a:bodyPr>
          <a:lstStyle/>
          <a:p>
            <a:r>
              <a:rPr lang="en-US" sz="6000" dirty="0" smtClean="0"/>
              <a:t>Slide 3, Questions 8-10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4724400" cy="4343400"/>
          </a:xfrm>
        </p:spPr>
        <p:txBody>
          <a:bodyPr/>
          <a:lstStyle/>
          <a:p>
            <a:pPr marL="457200" indent="-457200">
              <a:buAutoNum type="arabicPeriod" startAt="8"/>
            </a:pPr>
            <a:r>
              <a:rPr lang="en-US" dirty="0" smtClean="0"/>
              <a:t>What is the family of this insect?</a:t>
            </a:r>
          </a:p>
          <a:p>
            <a:pPr marL="457200" indent="-457200">
              <a:buAutoNum type="arabicPeriod" startAt="8"/>
            </a:pPr>
            <a:r>
              <a:rPr lang="en-US" dirty="0" smtClean="0"/>
              <a:t>Name one defining characteristic of this family.</a:t>
            </a:r>
          </a:p>
          <a:p>
            <a:pPr marL="457200" indent="-457200">
              <a:buAutoNum type="arabicPeriod" startAt="8"/>
            </a:pPr>
            <a:r>
              <a:rPr lang="en-US" dirty="0" smtClean="0"/>
              <a:t>What do insects of this family eat?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www.biolib.cz/IMG/GAL/93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0005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9723"/>
            <a:ext cx="8534400" cy="1144556"/>
          </a:xfrm>
        </p:spPr>
        <p:txBody>
          <a:bodyPr>
            <a:noAutofit/>
          </a:bodyPr>
          <a:lstStyle/>
          <a:p>
            <a:r>
              <a:rPr lang="en-US" sz="6000" dirty="0" smtClean="0"/>
              <a:t>Slide 4, Questions 11-13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798"/>
            <a:ext cx="4897582" cy="46482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11. What is the order of this insect? </a:t>
            </a:r>
          </a:p>
          <a:p>
            <a:pPr marL="0" indent="0">
              <a:buNone/>
            </a:pPr>
            <a:r>
              <a:rPr lang="en-US" dirty="0" smtClean="0"/>
              <a:t>12. What is the family of this insect? </a:t>
            </a:r>
          </a:p>
          <a:p>
            <a:pPr marL="0" indent="0">
              <a:buNone/>
            </a:pPr>
            <a:r>
              <a:rPr lang="en-US" dirty="0" smtClean="0"/>
              <a:t>13. Describe this insect’s compound eye. (How is it unique?)</a:t>
            </a:r>
            <a:endParaRPr lang="en-US" dirty="0"/>
          </a:p>
        </p:txBody>
      </p:sp>
      <p:pic>
        <p:nvPicPr>
          <p:cNvPr id="1026" name="Picture 2" descr="http://upload.wikimedia.org/wikipedia/commons/2/23/Gyrinus_nat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1828799"/>
            <a:ext cx="3505200" cy="4937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9723"/>
            <a:ext cx="8381999" cy="1144556"/>
          </a:xfrm>
        </p:spPr>
        <p:txBody>
          <a:bodyPr>
            <a:noAutofit/>
          </a:bodyPr>
          <a:lstStyle/>
          <a:p>
            <a:r>
              <a:rPr lang="en-US" sz="6000" dirty="0"/>
              <a:t>Slide </a:t>
            </a:r>
            <a:r>
              <a:rPr lang="en-US" sz="6000" dirty="0" smtClean="0"/>
              <a:t>5, </a:t>
            </a:r>
            <a:r>
              <a:rPr lang="en-US" sz="6000" dirty="0"/>
              <a:t>Questions </a:t>
            </a:r>
            <a:r>
              <a:rPr lang="en-US" sz="6000" dirty="0" smtClean="0"/>
              <a:t>14-18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38326"/>
            <a:ext cx="4876800" cy="4267200"/>
          </a:xfrm>
        </p:spPr>
        <p:txBody>
          <a:bodyPr/>
          <a:lstStyle/>
          <a:p>
            <a:pPr marL="457200" indent="-457200">
              <a:buAutoNum type="arabicPeriod" startAt="14"/>
            </a:pPr>
            <a:r>
              <a:rPr lang="en-US" dirty="0" smtClean="0"/>
              <a:t>What is the order of this insect?</a:t>
            </a:r>
          </a:p>
          <a:p>
            <a:pPr marL="457200" indent="-457200">
              <a:buAutoNum type="arabicPeriod" startAt="14"/>
            </a:pPr>
            <a:r>
              <a:rPr lang="en-US" dirty="0" smtClean="0"/>
              <a:t>What is the family of this insect?</a:t>
            </a:r>
          </a:p>
          <a:p>
            <a:pPr marL="457200" indent="-457200">
              <a:buAutoNum type="arabicPeriod" startAt="14"/>
            </a:pPr>
            <a:r>
              <a:rPr lang="en-US" dirty="0" smtClean="0"/>
              <a:t>Is this insect an adult or an immature?</a:t>
            </a:r>
          </a:p>
          <a:p>
            <a:pPr marL="457200" indent="-457200">
              <a:buAutoNum type="arabicPeriod" startAt="14"/>
            </a:pPr>
            <a:r>
              <a:rPr lang="en-US" dirty="0" smtClean="0"/>
              <a:t>What is the nickname given to larvae of this family?</a:t>
            </a:r>
          </a:p>
          <a:p>
            <a:pPr marL="457200" indent="-457200">
              <a:buAutoNum type="arabicPeriod" startAt="14"/>
            </a:pPr>
            <a:r>
              <a:rPr lang="en-US" dirty="0" smtClean="0"/>
              <a:t>Why is that nickname given?</a:t>
            </a:r>
            <a:endParaRPr lang="en-US" dirty="0"/>
          </a:p>
        </p:txBody>
      </p:sp>
      <p:pic>
        <p:nvPicPr>
          <p:cNvPr id="2050" name="Picture 2" descr="http://www.amentsoc.org/images/antlion-larv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6047" r="4182" b="14004"/>
          <a:stretch/>
        </p:blipFill>
        <p:spPr bwMode="auto">
          <a:xfrm>
            <a:off x="4953000" y="2057400"/>
            <a:ext cx="3728502" cy="363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9723"/>
            <a:ext cx="8153399" cy="1144556"/>
          </a:xfrm>
        </p:spPr>
        <p:txBody>
          <a:bodyPr>
            <a:noAutofit/>
          </a:bodyPr>
          <a:lstStyle/>
          <a:p>
            <a:r>
              <a:rPr lang="en-US" sz="6000" dirty="0"/>
              <a:t>Slide </a:t>
            </a:r>
            <a:r>
              <a:rPr lang="en-US" sz="6000" dirty="0" smtClean="0"/>
              <a:t>6, Questions 19-22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05000"/>
            <a:ext cx="48768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19. What is the order of this insect?</a:t>
            </a:r>
          </a:p>
          <a:p>
            <a:pPr marL="457200" indent="-457200">
              <a:buAutoNum type="arabicPeriod" startAt="20"/>
            </a:pPr>
            <a:r>
              <a:rPr lang="en-US" dirty="0" smtClean="0"/>
              <a:t>What is the family of this insect?</a:t>
            </a:r>
          </a:p>
          <a:p>
            <a:pPr marL="457200" indent="-457200">
              <a:buAutoNum type="arabicPeriod" startAt="20"/>
            </a:pPr>
            <a:r>
              <a:rPr lang="en-US" dirty="0" smtClean="0"/>
              <a:t>What other insect can this be confused with?</a:t>
            </a:r>
          </a:p>
          <a:p>
            <a:pPr marL="457200" indent="-457200">
              <a:buAutoNum type="arabicPeriod" startAt="20"/>
            </a:pPr>
            <a:r>
              <a:rPr lang="en-US" dirty="0" smtClean="0"/>
              <a:t>Describe any health/economic impact.</a:t>
            </a:r>
          </a:p>
          <a:p>
            <a:pPr marL="457200" indent="-457200">
              <a:buAutoNum type="arabicPeriod" startAt="20"/>
            </a:pPr>
            <a:endParaRPr lang="en-US" dirty="0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9" t="10765" r="15942" b="16506"/>
          <a:stretch/>
        </p:blipFill>
        <p:spPr bwMode="auto">
          <a:xfrm>
            <a:off x="5333999" y="2133600"/>
            <a:ext cx="3705728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00364"/>
            <a:ext cx="8001000" cy="50576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23.   Please label each part of this insect, using the numbering on your answer sheet.</a:t>
            </a:r>
          </a:p>
          <a:p>
            <a:pPr marL="0" indent="0">
              <a:buNone/>
            </a:pPr>
            <a:r>
              <a:rPr lang="en-US" dirty="0" smtClean="0"/>
              <a:t>*Disregard the light blue “A,B, C” on the diagram*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89723"/>
            <a:ext cx="8153399" cy="1144556"/>
          </a:xfrm>
        </p:spPr>
        <p:txBody>
          <a:bodyPr>
            <a:noAutofit/>
          </a:bodyPr>
          <a:lstStyle/>
          <a:p>
            <a:r>
              <a:rPr lang="en-US" sz="6000" dirty="0"/>
              <a:t>Slide </a:t>
            </a:r>
            <a:r>
              <a:rPr lang="en-US" sz="6000" dirty="0" smtClean="0"/>
              <a:t>7, Question 23 (</a:t>
            </a:r>
            <a:r>
              <a:rPr lang="en-US" sz="6000" dirty="0" err="1" smtClean="0"/>
              <a:t>i</a:t>
            </a:r>
            <a:r>
              <a:rPr lang="en-US" sz="6000" dirty="0" smtClean="0"/>
              <a:t>-xv)</a:t>
            </a:r>
            <a:endParaRPr lang="en-US" sz="6000" dirty="0"/>
          </a:p>
        </p:txBody>
      </p:sp>
      <p:pic>
        <p:nvPicPr>
          <p:cNvPr id="5" name="Picture 4" descr="File:Coléoptère schématiqu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92" r="-236" b="-3146"/>
          <a:stretch/>
        </p:blipFill>
        <p:spPr bwMode="auto">
          <a:xfrm>
            <a:off x="1219200" y="3127153"/>
            <a:ext cx="4572000" cy="2892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28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386</TotalTime>
  <Words>632</Words>
  <Application>Microsoft Office PowerPoint</Application>
  <PresentationFormat>On-screen Show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Earthtones 16x9</vt:lpstr>
      <vt:lpstr>2014 Entomology Practice Test</vt:lpstr>
      <vt:lpstr>Instructions</vt:lpstr>
      <vt:lpstr>Slide 1, Questions 1-3</vt:lpstr>
      <vt:lpstr>Slide 2, Questions 4-7</vt:lpstr>
      <vt:lpstr>Slide 3, Questions 8-10</vt:lpstr>
      <vt:lpstr>Slide 4, Questions 11-13</vt:lpstr>
      <vt:lpstr>Slide 5, Questions 14-18</vt:lpstr>
      <vt:lpstr>Slide 6, Questions 19-22</vt:lpstr>
      <vt:lpstr>Slide 7, Question 23 (i-xv)</vt:lpstr>
      <vt:lpstr>Slide 8, Questions 24-26</vt:lpstr>
      <vt:lpstr>Slide 9, Questions 27-28</vt:lpstr>
      <vt:lpstr>Slide 10, Questions 29-31</vt:lpstr>
      <vt:lpstr>Slide 11, Dichotomous Key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Entomology Practice Test</dc:title>
  <dc:creator>DrMadigan</dc:creator>
  <cp:lastModifiedBy>DrMadigan</cp:lastModifiedBy>
  <cp:revision>28</cp:revision>
  <dcterms:created xsi:type="dcterms:W3CDTF">2014-04-12T17:47:43Z</dcterms:created>
  <dcterms:modified xsi:type="dcterms:W3CDTF">2014-06-04T22:28:04Z</dcterms:modified>
</cp:coreProperties>
</file>