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EC6B-1296-46F6-96A5-8F6E70B6194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B0A3-FC0F-43CB-B975-149FF24E7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3B0A3-FC0F-43CB-B975-149FF24E7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43C3-316D-444E-B883-E40E7E63D2CD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C7B1-3A79-42D9-967D-4BCA5DCD0F61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7012-3DF8-47E5-86D7-24B5E15D5508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0C21-079E-468A-B1D2-EB2801ABF9E9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– revised 26 Sept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83B1-F84F-4A7A-A371-AEA50ED3D938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48BF-C2C4-409A-A653-31C258EFA6A0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86BD-2F6F-4803-98B3-C9B7A6EE5A1C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9D7FB-9CB7-4B43-A696-80F73F1C98D2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B962-A9E3-4819-A2E7-3AAE17014386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5B7-6328-429D-9B06-8E673FFD520B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504-282A-48B8-93CE-2B5D36F5FC4B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6B09-057C-4CF8-9573-0F7C8A0539FA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 – revised 26 Sept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45DE-EBEA-4C3D-9C1A-B8842A50C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mccomb@highlineschool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Bungee Drop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Supervisor preparation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of the event: </a:t>
            </a:r>
            <a:br>
              <a:rPr lang="en-US" dirty="0" smtClean="0"/>
            </a:br>
            <a:r>
              <a:rPr lang="en-US" dirty="0" smtClean="0"/>
              <a:t>Announcing mass, height of drop, length of 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flip chart paper,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ndicate the mass of the bottle (and attachment) </a:t>
            </a:r>
          </a:p>
          <a:p>
            <a:pPr lvl="1"/>
            <a:r>
              <a:rPr lang="en-US" dirty="0" smtClean="0"/>
              <a:t>Indicate the drop height(s)</a:t>
            </a:r>
          </a:p>
          <a:p>
            <a:pPr lvl="1"/>
            <a:r>
              <a:rPr lang="en-US" dirty="0" smtClean="0"/>
              <a:t>Indicate the length of the bottle</a:t>
            </a:r>
          </a:p>
          <a:p>
            <a:pPr lvl="2"/>
            <a:r>
              <a:rPr lang="en-US" dirty="0" smtClean="0"/>
              <a:t>Including attachment mechanism</a:t>
            </a:r>
          </a:p>
          <a:p>
            <a:r>
              <a:rPr lang="en-US" dirty="0" smtClean="0"/>
              <a:t>Post the flip chart in a conspicuous location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6714" y="2563951"/>
            <a:ext cx="4053489" cy="30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 devices meet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</a:p>
          <a:p>
            <a:pPr lvl="1"/>
            <a:r>
              <a:rPr lang="en-US" dirty="0" smtClean="0"/>
              <a:t>Closed ring at one end, ~1/2 – ~1” diameter</a:t>
            </a:r>
          </a:p>
          <a:p>
            <a:pPr lvl="1"/>
            <a:r>
              <a:rPr lang="en-US" dirty="0" smtClean="0"/>
              <a:t>No separate, parallel, non-elastic ‘braking’ strand</a:t>
            </a:r>
          </a:p>
          <a:p>
            <a:r>
              <a:rPr lang="en-US" dirty="0" smtClean="0"/>
              <a:t>Elasticity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original length of cord</a:t>
            </a:r>
          </a:p>
          <a:p>
            <a:pPr lvl="1"/>
            <a:r>
              <a:rPr lang="en-US" dirty="0" smtClean="0"/>
              <a:t>Cord stretches &gt;1.25 m when 500 g mass is added</a:t>
            </a:r>
          </a:p>
          <a:p>
            <a:pPr lvl="1"/>
            <a:r>
              <a:rPr lang="en-US" dirty="0" smtClean="0"/>
              <a:t>Re-measure length of cord</a:t>
            </a:r>
          </a:p>
          <a:p>
            <a:pPr lvl="2"/>
            <a:r>
              <a:rPr lang="en-US" dirty="0" smtClean="0"/>
              <a:t>Verify cord length returns to 5 cm of its original length when weight is removed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testing: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teams arrive, start the timer; they have five minutes to prepare their device prior to testing.</a:t>
            </a:r>
          </a:p>
          <a:p>
            <a:r>
              <a:rPr lang="en-US" dirty="0" smtClean="0"/>
              <a:t>They may mark but not otherwise make physical alterations to their devices.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preparation: 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teams have finished their preparation, restart the timer; teams have 5 minutes to complete both drops.</a:t>
            </a:r>
          </a:p>
          <a:p>
            <a:r>
              <a:rPr lang="en-US" dirty="0" smtClean="0"/>
              <a:t>Prepare to record the drop. </a:t>
            </a:r>
          </a:p>
          <a:p>
            <a:pPr lvl="1"/>
            <a:r>
              <a:rPr lang="en-US" dirty="0" smtClean="0"/>
              <a:t>Set a clean sheet of blank paper under the carbon paper</a:t>
            </a:r>
          </a:p>
          <a:p>
            <a:pPr lvl="1"/>
            <a:r>
              <a:rPr lang="en-US" dirty="0" smtClean="0"/>
              <a:t>Set camera on tripod or other stable surface.</a:t>
            </a:r>
          </a:p>
          <a:p>
            <a:pPr lvl="2"/>
            <a:r>
              <a:rPr lang="en-US" dirty="0" smtClean="0"/>
              <a:t>Field of view needs to be wide enough to accommodate drops that do not go very far</a:t>
            </a:r>
          </a:p>
          <a:p>
            <a:r>
              <a:rPr lang="en-US" dirty="0" smtClean="0"/>
              <a:t>Say or show students’ names and team name while recording prior to launch.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cups from impound</a:t>
            </a:r>
          </a:p>
          <a:p>
            <a:r>
              <a:rPr lang="en-US" dirty="0" smtClean="0"/>
              <a:t>At your signal, students release bottle</a:t>
            </a:r>
          </a:p>
          <a:p>
            <a:r>
              <a:rPr lang="en-US" dirty="0" smtClean="0"/>
              <a:t>Play back the video in slow-motion.</a:t>
            </a:r>
          </a:p>
          <a:p>
            <a:r>
              <a:rPr lang="en-US" dirty="0" smtClean="0"/>
              <a:t>Determine and record distance from landing plane.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scoring spreadsheet to record pertinent information</a:t>
            </a:r>
          </a:p>
          <a:p>
            <a:r>
              <a:rPr lang="en-US" dirty="0" smtClean="0"/>
              <a:t>Optional:  post scores for competitors to compare progress over the course of the 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schedule and scoring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373407"/>
              </p:ext>
            </p:extLst>
          </p:nvPr>
        </p:nvGraphicFramePr>
        <p:xfrm>
          <a:off x="838200" y="1825625"/>
          <a:ext cx="9429749" cy="394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2665"/>
                <a:gridCol w="1452221"/>
                <a:gridCol w="1367139"/>
                <a:gridCol w="1114875"/>
                <a:gridCol w="1314450"/>
                <a:gridCol w="1200150"/>
                <a:gridCol w="123824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Participants’ names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r>
                        <a:rPr lang="en-US" baseline="0" dirty="0" smtClean="0"/>
                        <a:t> &amp; team name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Drop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Drop 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Touched?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Touched?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Distance?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Yes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smtClean="0">
                          <a:sym typeface="Wingdings" panose="05000000000000000000" pitchFamily="2" charset="2"/>
                        </a:rPr>
                        <a:t>No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set of slides was prepared by Scott McComb, WA State Science Olympiad Board Member.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more information, you may contact him at </a:t>
            </a:r>
            <a:r>
              <a:rPr lang="en-US" dirty="0" smtClean="0">
                <a:hlinkClick r:id="rId3"/>
              </a:rPr>
              <a:t>scott.mccomb@highlineschools.org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will design one ‘elastic’ cord to conduct two separate drops from given height(s), attempting to drop mass placed in a bottle as close as possible to, but not without touching a planar landing surface.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event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drop mechanism</a:t>
            </a:r>
          </a:p>
          <a:p>
            <a:r>
              <a:rPr lang="en-US" dirty="0" smtClean="0"/>
              <a:t>Prepare calibration</a:t>
            </a:r>
          </a:p>
          <a:p>
            <a:r>
              <a:rPr lang="en-US" dirty="0" smtClean="0"/>
              <a:t>Prepare landing area</a:t>
            </a:r>
          </a:p>
          <a:p>
            <a:r>
              <a:rPr lang="en-US" dirty="0" smtClean="0"/>
              <a:t>Prepare bottle</a:t>
            </a:r>
          </a:p>
          <a:p>
            <a:r>
              <a:rPr lang="en-US" dirty="0" smtClean="0"/>
              <a:t>Bring supplies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517"/>
            <a:ext cx="3599688" cy="1783207"/>
          </a:xfrm>
        </p:spPr>
        <p:txBody>
          <a:bodyPr/>
          <a:lstStyle/>
          <a:p>
            <a:r>
              <a:rPr lang="en-US" dirty="0" smtClean="0"/>
              <a:t>Adjustable height</a:t>
            </a:r>
          </a:p>
          <a:p>
            <a:pPr lvl="1"/>
            <a:r>
              <a:rPr lang="en-US" dirty="0" smtClean="0"/>
              <a:t>2 – 5 m</a:t>
            </a:r>
          </a:p>
          <a:p>
            <a:r>
              <a:rPr lang="en-US" dirty="0" smtClean="0"/>
              <a:t>Release mechanism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348" y="3627847"/>
            <a:ext cx="3535574" cy="2651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3467" y="3627848"/>
            <a:ext cx="3535573" cy="265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43771"/>
            <a:ext cx="3450336" cy="258775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76578" y="5941993"/>
            <a:ext cx="2002453" cy="5969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Overview of </a:t>
            </a:r>
            <a:br>
              <a:rPr lang="en-US" sz="1800" i="1" dirty="0" smtClean="0"/>
            </a:br>
            <a:r>
              <a:rPr lang="en-US" sz="1800" i="1" dirty="0" smtClean="0"/>
              <a:t>drop mechanism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87519" y="3371025"/>
            <a:ext cx="1274144" cy="63728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Adjustable height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7985" y="4440569"/>
            <a:ext cx="996906" cy="4525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Clamp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253392" y="5589965"/>
            <a:ext cx="1350344" cy="5700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Release mechanism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05887" y="4696588"/>
            <a:ext cx="1350344" cy="57002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Release mechanism</a:t>
            </a:r>
          </a:p>
        </p:txBody>
      </p:sp>
    </p:spTree>
    <p:extLst>
      <p:ext uri="{BB962C8B-B14F-4D97-AF65-F5344CB8AC3E}">
        <p14:creationId xmlns:p14="http://schemas.microsoft.com/office/powerpoint/2010/main" val="19303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(or two)</a:t>
            </a:r>
          </a:p>
          <a:p>
            <a:pPr lvl="1"/>
            <a:r>
              <a:rPr lang="en-US" dirty="0" smtClean="0"/>
              <a:t>High frame rate</a:t>
            </a:r>
          </a:p>
          <a:p>
            <a:pPr lvl="1"/>
            <a:r>
              <a:rPr lang="en-US" dirty="0" smtClean="0"/>
              <a:t>Immediate </a:t>
            </a:r>
            <a:r>
              <a:rPr lang="en-US" dirty="0" smtClean="0"/>
              <a:t>playback</a:t>
            </a:r>
          </a:p>
          <a:p>
            <a:pPr lvl="2"/>
            <a:r>
              <a:rPr lang="en-US" dirty="0" smtClean="0"/>
              <a:t>My students have had great luck with smart phones; Apple 5s and Galaxy IV have a frame rate of 120 fps </a:t>
            </a:r>
          </a:p>
          <a:p>
            <a:pPr lvl="2"/>
            <a:r>
              <a:rPr lang="en-US" dirty="0" smtClean="0"/>
              <a:t>For official tests, I use a stationary webcam attached to my computer.</a:t>
            </a:r>
            <a:endParaRPr lang="en-US" dirty="0" smtClean="0"/>
          </a:p>
          <a:p>
            <a:r>
              <a:rPr lang="en-US" dirty="0" smtClean="0"/>
              <a:t>Tripod </a:t>
            </a:r>
          </a:p>
          <a:p>
            <a:r>
              <a:rPr lang="en-US" dirty="0" smtClean="0"/>
              <a:t>Backdrop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landing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paper, paper</a:t>
            </a:r>
          </a:p>
          <a:p>
            <a:r>
              <a:rPr lang="en-US" dirty="0" smtClean="0"/>
              <a:t>Recruit spotters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754" y="2087235"/>
            <a:ext cx="3527974" cy="26459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81279" y="2797813"/>
            <a:ext cx="1274144" cy="63728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Calibrated backdrop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09659" y="3843434"/>
            <a:ext cx="1274144" cy="63728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Carbon paper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2055" y="4278816"/>
            <a:ext cx="1274144" cy="6500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Clean sheet of paper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9302" y="2111511"/>
            <a:ext cx="3722184" cy="279163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718567" y="4001294"/>
            <a:ext cx="1891626" cy="92761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/>
              <a:t>Camera view situated to minimize parallax for close drops</a:t>
            </a:r>
          </a:p>
        </p:txBody>
      </p:sp>
    </p:spTree>
    <p:extLst>
      <p:ext uri="{BB962C8B-B14F-4D97-AF65-F5344CB8AC3E}">
        <p14:creationId xmlns:p14="http://schemas.microsoft.com/office/powerpoint/2010/main" val="8816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bottle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500 – 591 mL plastic bottle</a:t>
            </a:r>
          </a:p>
          <a:p>
            <a:r>
              <a:rPr lang="en-US" dirty="0" smtClean="0"/>
              <a:t>Attachment mechanism on lid</a:t>
            </a:r>
          </a:p>
          <a:p>
            <a:pPr lvl="1"/>
            <a:r>
              <a:rPr lang="en-US" dirty="0" smtClean="0"/>
              <a:t>Hook, clasp, carabineer</a:t>
            </a:r>
          </a:p>
          <a:p>
            <a:r>
              <a:rPr lang="en-US" dirty="0" smtClean="0"/>
              <a:t>Weight (between 50 g and 300 g)</a:t>
            </a:r>
          </a:p>
          <a:p>
            <a:pPr lvl="1"/>
            <a:r>
              <a:rPr lang="en-US" dirty="0" smtClean="0"/>
              <a:t>Multiple of 25 g at regional</a:t>
            </a:r>
          </a:p>
          <a:p>
            <a:pPr lvl="1"/>
            <a:r>
              <a:rPr lang="en-US" dirty="0" smtClean="0"/>
              <a:t>Multiple of 10 g at state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9445" y="1253796"/>
            <a:ext cx="4053489" cy="3040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31034" r="15805" b="21839"/>
          <a:stretch/>
        </p:blipFill>
        <p:spPr>
          <a:xfrm>
            <a:off x="9911913" y="857469"/>
            <a:ext cx="1762451" cy="107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34023" r="24425" b="31724"/>
          <a:stretch/>
        </p:blipFill>
        <p:spPr>
          <a:xfrm>
            <a:off x="9905999" y="2288579"/>
            <a:ext cx="1799145" cy="9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Metric measuring tape (between 2 m and 5 m)</a:t>
            </a:r>
          </a:p>
          <a:p>
            <a:r>
              <a:rPr lang="en-US" dirty="0" smtClean="0"/>
              <a:t>Scale (up to 300 g) to verify mass</a:t>
            </a:r>
          </a:p>
          <a:p>
            <a:r>
              <a:rPr lang="en-US" dirty="0" smtClean="0"/>
              <a:t>Supplies for impound</a:t>
            </a:r>
          </a:p>
          <a:p>
            <a:pPr lvl="1"/>
            <a:r>
              <a:rPr lang="en-US" dirty="0" smtClean="0"/>
              <a:t>Cups or bins or baggies</a:t>
            </a:r>
          </a:p>
          <a:p>
            <a:pPr lvl="1"/>
            <a:r>
              <a:rPr lang="en-US" dirty="0" smtClean="0"/>
              <a:t>Index cards</a:t>
            </a:r>
          </a:p>
          <a:p>
            <a:r>
              <a:rPr lang="en-US" dirty="0" smtClean="0"/>
              <a:t>500 g mass</a:t>
            </a:r>
          </a:p>
          <a:p>
            <a:r>
              <a:rPr lang="en-US" dirty="0" smtClean="0"/>
              <a:t>Flip chart paper x2</a:t>
            </a:r>
          </a:p>
          <a:p>
            <a:r>
              <a:rPr lang="en-US" dirty="0" smtClean="0"/>
              <a:t>Stop watch or other </a:t>
            </a:r>
            <a:r>
              <a:rPr lang="en-US" dirty="0" smtClean="0"/>
              <a:t>timer</a:t>
            </a:r>
            <a:endParaRPr lang="en-US" dirty="0" smtClean="0"/>
          </a:p>
          <a:p>
            <a:r>
              <a:rPr lang="en-US" dirty="0" smtClean="0"/>
              <a:t>Marker</a:t>
            </a:r>
          </a:p>
          <a:p>
            <a:r>
              <a:rPr lang="en-US" dirty="0" smtClean="0"/>
              <a:t>Score sheets and spreadsheet</a:t>
            </a:r>
          </a:p>
          <a:p>
            <a:pPr lvl="1"/>
            <a:r>
              <a:rPr lang="en-US" dirty="0" smtClean="0"/>
              <a:t>Available on </a:t>
            </a:r>
            <a:r>
              <a:rPr lang="en-US" dirty="0" smtClean="0">
                <a:hlinkClick r:id="rId2"/>
              </a:rPr>
              <a:t>www.soinc.org</a:t>
            </a:r>
            <a:r>
              <a:rPr lang="en-US" dirty="0" smtClean="0"/>
              <a:t> or from tournament supervisor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of the event:  Impound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0800, be prepared to accept students’ devices during impound</a:t>
            </a:r>
          </a:p>
          <a:p>
            <a:r>
              <a:rPr lang="en-US" dirty="0" smtClean="0"/>
              <a:t>Students will drop off their elastic cords by 0900.</a:t>
            </a:r>
          </a:p>
          <a:p>
            <a:r>
              <a:rPr lang="en-US" dirty="0" smtClean="0"/>
              <a:t>When they do, 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Instruct them to label the cups or bins with their names</a:t>
            </a:r>
            <a:r>
              <a:rPr lang="en-US" dirty="0"/>
              <a:t> </a:t>
            </a:r>
            <a:r>
              <a:rPr lang="en-US" dirty="0" smtClean="0"/>
              <a:t>and the name of their team.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Ask them to sign up for a time to test their device if they have not already done so </a:t>
            </a:r>
          </a:p>
          <a:p>
            <a:pPr marL="1371600" lvl="2" indent="-457200">
              <a:buAutoNum type="alphaLcPeriod"/>
            </a:pPr>
            <a:r>
              <a:rPr lang="en-US" dirty="0" smtClean="0"/>
              <a:t>See sample sign-up and scoring sheet</a:t>
            </a:r>
          </a:p>
          <a:p>
            <a:r>
              <a:rPr lang="en-US" dirty="0" smtClean="0"/>
              <a:t>Make a note of which teams have submitted their cords before 0900.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08495" y="6176963"/>
            <a:ext cx="42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pictures of cups with names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– revised 26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796</Words>
  <Application>Microsoft Office PowerPoint</Application>
  <PresentationFormat>Widescreen</PresentationFormat>
  <Paragraphs>147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Bungee Drop 2015</vt:lpstr>
      <vt:lpstr>Introduction</vt:lpstr>
      <vt:lpstr>Before the event preparation</vt:lpstr>
      <vt:lpstr>Drop Mechanism</vt:lpstr>
      <vt:lpstr>Calibration area</vt:lpstr>
      <vt:lpstr>Prepare landing area</vt:lpstr>
      <vt:lpstr>Prepare bottle</vt:lpstr>
      <vt:lpstr>Bring supplies</vt:lpstr>
      <vt:lpstr>Day of the event:  Impound</vt:lpstr>
      <vt:lpstr>Day of the event:  Announcing mass, height of drop, length of bottle</vt:lpstr>
      <vt:lpstr>Confirm devices meet specifications</vt:lpstr>
      <vt:lpstr>Device testing: preparation</vt:lpstr>
      <vt:lpstr>Device preparation: drop</vt:lpstr>
      <vt:lpstr>Scoring</vt:lpstr>
      <vt:lpstr>Sample schedule and scoring</vt:lpstr>
      <vt:lpstr>For more information</vt:lpstr>
    </vt:vector>
  </TitlesOfParts>
  <Company>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Bungee Drop</dc:title>
  <dc:creator>McComb, Scott W</dc:creator>
  <cp:lastModifiedBy>McComb, Scott W</cp:lastModifiedBy>
  <cp:revision>28</cp:revision>
  <dcterms:created xsi:type="dcterms:W3CDTF">2014-09-27T01:50:56Z</dcterms:created>
  <dcterms:modified xsi:type="dcterms:W3CDTF">2014-11-05T01:54:37Z</dcterms:modified>
</cp:coreProperties>
</file>