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1.xml" Type="http://schemas.openxmlformats.org/officeDocument/2006/relationships/slide" Id="rId26"/><Relationship Target="slides/slide20.xml" Type="http://schemas.openxmlformats.org/officeDocument/2006/relationships/slide" Id="rId25"/><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 name="Shape 25"/>
        <p:cNvGrpSpPr/>
        <p:nvPr/>
      </p:nvGrpSpPr>
      <p:grpSpPr>
        <a:xfrm>
          <a:off y="0" x="0"/>
          <a:ext cy="0" cx="0"/>
          <a:chOff y="0" x="0"/>
          <a:chExt cy="0" cx="0"/>
        </a:xfrm>
      </p:grpSpPr>
      <p:sp>
        <p:nvSpPr>
          <p:cNvPr id="26" name="Shape 2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 name="Shape 2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3" name="Shape 9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9" name="Shape 9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5" name="Shape 10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9" name="Shape 109"/>
        <p:cNvGrpSpPr/>
        <p:nvPr/>
      </p:nvGrpSpPr>
      <p:grpSpPr>
        <a:xfrm>
          <a:off y="0" x="0"/>
          <a:ext cy="0" cx="0"/>
          <a:chOff y="0" x="0"/>
          <a:chExt cy="0" cx="0"/>
        </a:xfrm>
      </p:grpSpPr>
      <p:sp>
        <p:nvSpPr>
          <p:cNvPr id="110" name="Shape 11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1" name="Shape 11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1" name="Shape 14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 name="Shape 31"/>
        <p:cNvGrpSpPr/>
        <p:nvPr/>
      </p:nvGrpSpPr>
      <p:grpSpPr>
        <a:xfrm>
          <a:off y="0" x="0"/>
          <a:ext cy="0" cx="0"/>
          <a:chOff y="0" x="0"/>
          <a:chExt cy="0" cx="0"/>
        </a:xfrm>
      </p:grpSpPr>
      <p:sp>
        <p:nvSpPr>
          <p:cNvPr id="32" name="Shape 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 name="Shape 3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9" name="Shape 1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5" name="Shape 155"/>
        <p:cNvGrpSpPr/>
        <p:nvPr/>
      </p:nvGrpSpPr>
      <p:grpSpPr>
        <a:xfrm>
          <a:off y="0" x="0"/>
          <a:ext cy="0" cx="0"/>
          <a:chOff y="0" x="0"/>
          <a:chExt cy="0" cx="0"/>
        </a:xfrm>
      </p:grpSpPr>
      <p:sp>
        <p:nvSpPr>
          <p:cNvPr id="156" name="Shape 1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7" name="Shape 1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 name="Shape 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 name="Shape 4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1" name="Shape 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7" name="Shape 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3" name="Shape 6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3.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3.xml" Type="http://schemas.openxmlformats.org/officeDocument/2006/relationships/slideLayout" Id="rId1"/><Relationship Target="../media/image01.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3.xml" Type="http://schemas.openxmlformats.org/officeDocument/2006/relationships/slideLayout" Id="rId1"/><Relationship Target="../media/image03.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3.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3.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3.xml" Type="http://schemas.openxmlformats.org/officeDocument/2006/relationships/slideLayout" Id="rId1"/><Relationship Target="../media/image05.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3.xml" Type="http://schemas.openxmlformats.org/officeDocument/2006/relationships/slideLayout" Id="rId1"/><Relationship Target="../media/image06.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3.xml" Type="http://schemas.openxmlformats.org/officeDocument/2006/relationships/slideLayout" Id="rId1"/><Relationship Target="../media/image02.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3.xml" Type="http://schemas.openxmlformats.org/officeDocument/2006/relationships/slideLayout" Id="rId1"/><Relationship Target="../media/image00.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3.xml" Type="http://schemas.openxmlformats.org/officeDocument/2006/relationships/slideLayout" Id="rId1"/><Relationship Target="../media/image04.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3.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3.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3.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3.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3.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666167" x="685800"/>
            <a:ext cy="1159799" cx="7772400"/>
          </a:xfrm>
          <a:prstGeom prst="rect">
            <a:avLst/>
          </a:prstGeom>
        </p:spPr>
        <p:txBody>
          <a:bodyPr bIns="91425" rIns="91425" lIns="91425" tIns="91425" anchor="b" anchorCtr="0">
            <a:noAutofit/>
          </a:bodyPr>
          <a:lstStyle/>
          <a:p>
            <a:pPr>
              <a:spcBef>
                <a:spcPts val="0"/>
              </a:spcBef>
              <a:buNone/>
            </a:pPr>
            <a:r>
              <a:rPr lang="en"/>
              <a:t>First section: Open-ended</a:t>
            </a:r>
          </a:p>
        </p:txBody>
      </p:sp>
      <p:sp>
        <p:nvSpPr>
          <p:cNvPr id="24" name="Shape 24"/>
          <p:cNvSpPr txBox="1"/>
          <p:nvPr>
            <p:ph idx="1" type="subTitle"/>
          </p:nvPr>
        </p:nvSpPr>
        <p:spPr>
          <a:xfrm>
            <a:off y="2282403" x="685800"/>
            <a:ext cy="784799" cx="7772400"/>
          </a:xfrm>
          <a:prstGeom prst="rect">
            <a:avLst/>
          </a:prstGeom>
        </p:spPr>
        <p:txBody>
          <a:bodyPr bIns="91425" rIns="91425" lIns="91425" tIns="91425" anchor="t" anchorCtr="0">
            <a:noAutofit/>
          </a:bodyPr>
          <a:lstStyle/>
          <a:p>
            <a:pPr rtl="0" lvl="0">
              <a:spcBef>
                <a:spcPts val="0"/>
              </a:spcBef>
              <a:buClr>
                <a:schemeClr val="dk1"/>
              </a:buClr>
              <a:buSzPct val="45833"/>
              <a:buFont typeface="Arial"/>
              <a:buNone/>
            </a:pPr>
            <a:r>
              <a:rPr sz="2400" lang="en"/>
              <a:t>Instructions: explain what you know about the references bolded in the poem (give and explain nicknames, notable events during periods of time (and what happened), when references happened). Each reference is worth one point. </a:t>
            </a:r>
          </a:p>
          <a:p>
            <a:pPr algn="l">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idx="1" type="body"/>
          </p:nvPr>
        </p:nvSpPr>
        <p:spPr>
          <a:xfrm>
            <a:off y="708900" x="448625"/>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I flaked a flint to a cutting edge</a:t>
            </a:r>
          </a:p>
          <a:p>
            <a:pPr rtl="0" lvl="0">
              <a:spcBef>
                <a:spcPts val="0"/>
              </a:spcBef>
              <a:buClr>
                <a:schemeClr val="dk1"/>
              </a:buClr>
              <a:buSzPct val="61111"/>
              <a:buFont typeface="Arial"/>
              <a:buNone/>
            </a:pPr>
            <a:r>
              <a:rPr sz="1800" lang="en">
                <a:solidFill>
                  <a:srgbClr val="222222"/>
                </a:solidFill>
              </a:rPr>
              <a:t>  And shaped it with brutish craft;</a:t>
            </a:r>
          </a:p>
          <a:p>
            <a:pPr rtl="0" lvl="0">
              <a:spcBef>
                <a:spcPts val="0"/>
              </a:spcBef>
              <a:buClr>
                <a:schemeClr val="dk1"/>
              </a:buClr>
              <a:buSzPct val="61111"/>
              <a:buFont typeface="Arial"/>
              <a:buNone/>
            </a:pPr>
            <a:r>
              <a:rPr sz="1800" lang="en">
                <a:solidFill>
                  <a:srgbClr val="222222"/>
                </a:solidFill>
              </a:rPr>
              <a:t>I broke a shank from the woodland lank</a:t>
            </a:r>
          </a:p>
          <a:p>
            <a:pPr rtl="0" lvl="0">
              <a:spcBef>
                <a:spcPts val="0"/>
              </a:spcBef>
              <a:buClr>
                <a:schemeClr val="dk1"/>
              </a:buClr>
              <a:buSzPct val="61111"/>
              <a:buFont typeface="Arial"/>
              <a:buNone/>
            </a:pPr>
            <a:r>
              <a:rPr sz="1800" lang="en">
                <a:solidFill>
                  <a:srgbClr val="222222"/>
                </a:solidFill>
              </a:rPr>
              <a:t>  And fitted it, head and haft;</a:t>
            </a:r>
          </a:p>
          <a:p>
            <a:pPr rtl="0" lvl="0">
              <a:spcBef>
                <a:spcPts val="0"/>
              </a:spcBef>
              <a:buClr>
                <a:schemeClr val="dk1"/>
              </a:buClr>
              <a:buSzPct val="61111"/>
              <a:buFont typeface="Arial"/>
              <a:buNone/>
            </a:pPr>
            <a:r>
              <a:rPr sz="1800" lang="en">
                <a:solidFill>
                  <a:srgbClr val="222222"/>
                </a:solidFill>
              </a:rPr>
              <a:t>Than I hid me close to the reedy tarn,</a:t>
            </a:r>
          </a:p>
          <a:p>
            <a:pPr rtl="0" lvl="0">
              <a:spcBef>
                <a:spcPts val="0"/>
              </a:spcBef>
              <a:buClr>
                <a:schemeClr val="dk1"/>
              </a:buClr>
              <a:buSzPct val="61111"/>
              <a:buFont typeface="Arial"/>
              <a:buNone/>
            </a:pPr>
            <a:r>
              <a:rPr sz="1800" lang="en">
                <a:solidFill>
                  <a:srgbClr val="222222"/>
                </a:solidFill>
              </a:rPr>
              <a:t>  Where the mammoth came to drink;</a:t>
            </a:r>
          </a:p>
          <a:p>
            <a:pPr rtl="0" lvl="0">
              <a:spcBef>
                <a:spcPts val="0"/>
              </a:spcBef>
              <a:buClr>
                <a:schemeClr val="dk1"/>
              </a:buClr>
              <a:buSzPct val="61111"/>
              <a:buFont typeface="Arial"/>
              <a:buNone/>
            </a:pPr>
            <a:r>
              <a:rPr sz="1800" lang="en">
                <a:solidFill>
                  <a:srgbClr val="222222"/>
                </a:solidFill>
              </a:rPr>
              <a:t>Through the brawn and bone I drove the stone</a:t>
            </a:r>
          </a:p>
          <a:p>
            <a:pPr rtl="0" lvl="0">
              <a:spcBef>
                <a:spcPts val="0"/>
              </a:spcBef>
              <a:buClr>
                <a:schemeClr val="dk1"/>
              </a:buClr>
              <a:buSzPct val="61111"/>
              <a:buFont typeface="Arial"/>
              <a:buNone/>
            </a:pPr>
            <a:r>
              <a:rPr sz="1800" lang="en">
                <a:solidFill>
                  <a:srgbClr val="222222"/>
                </a:solidFill>
              </a:rPr>
              <a:t>  And slew him upon the brink.</a:t>
            </a:r>
          </a:p>
          <a:p>
            <a:pPr>
              <a:spcBef>
                <a:spcPts val="0"/>
              </a:spcBef>
              <a:buNone/>
            </a:pPr>
            <a:r>
              <a:t/>
            </a:r>
            <a:endParaRPr/>
          </a:p>
        </p:txBody>
      </p:sp>
      <p:sp>
        <p:nvSpPr>
          <p:cNvPr id="78" name="Shape 78"/>
          <p:cNvSpPr txBox="1"/>
          <p:nvPr>
            <p:ph idx="2" type="body"/>
          </p:nvPr>
        </p:nvSpPr>
        <p:spPr>
          <a:xfrm>
            <a:off y="830900" x="4683673"/>
            <a:ext cy="3725699" cx="3994500"/>
          </a:xfrm>
          <a:prstGeom prst="rect">
            <a:avLst/>
          </a:prstGeom>
        </p:spPr>
        <p:txBody>
          <a:bodyPr bIns="91425" rIns="91425" lIns="91425" tIns="91425" anchor="t" anchorCtr="0">
            <a:noAutofit/>
          </a:bodyPr>
          <a:lstStyle/>
          <a:p>
            <a:pPr>
              <a:spcBef>
                <a:spcPts val="0"/>
              </a:spcBef>
              <a:buNone/>
            </a:pPr>
            <a:r>
              <a:rPr sz="1400" lang="en"/>
              <a:t>Interesting, mammoths became extinct more recently than the cave bears--only 4,500 years ago. Maybe this is why scientists are trying to bring the mammoth back from extinction by looking for DNA in their remains.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ph idx="1" type="body"/>
          </p:nvPr>
        </p:nvSpPr>
        <p:spPr>
          <a:xfrm>
            <a:off y="708900" x="448625"/>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Loud I howled through the moonlit wastes,</a:t>
            </a:r>
          </a:p>
          <a:p>
            <a:pPr rtl="0" lvl="0">
              <a:spcBef>
                <a:spcPts val="0"/>
              </a:spcBef>
              <a:buClr>
                <a:schemeClr val="dk1"/>
              </a:buClr>
              <a:buSzPct val="61111"/>
              <a:buFont typeface="Arial"/>
              <a:buNone/>
            </a:pPr>
            <a:r>
              <a:rPr sz="1800" lang="en">
                <a:solidFill>
                  <a:srgbClr val="222222"/>
                </a:solidFill>
              </a:rPr>
              <a:t>  Loud answered our kith and kin;</a:t>
            </a:r>
          </a:p>
          <a:p>
            <a:pPr rtl="0" lvl="0">
              <a:spcBef>
                <a:spcPts val="0"/>
              </a:spcBef>
              <a:buClr>
                <a:schemeClr val="dk1"/>
              </a:buClr>
              <a:buSzPct val="61111"/>
              <a:buFont typeface="Arial"/>
              <a:buNone/>
            </a:pPr>
            <a:r>
              <a:rPr sz="1800" lang="en">
                <a:solidFill>
                  <a:srgbClr val="222222"/>
                </a:solidFill>
              </a:rPr>
              <a:t>From west to east to the crimson feast</a:t>
            </a:r>
          </a:p>
          <a:p>
            <a:pPr rtl="0" lvl="0">
              <a:spcBef>
                <a:spcPts val="0"/>
              </a:spcBef>
              <a:buClr>
                <a:schemeClr val="dk1"/>
              </a:buClr>
              <a:buSzPct val="61111"/>
              <a:buFont typeface="Arial"/>
              <a:buNone/>
            </a:pPr>
            <a:r>
              <a:rPr sz="1800" lang="en">
                <a:solidFill>
                  <a:srgbClr val="222222"/>
                </a:solidFill>
              </a:rPr>
              <a:t>  The clan came tramping in.</a:t>
            </a:r>
          </a:p>
          <a:p>
            <a:pPr rtl="0" lvl="0">
              <a:spcBef>
                <a:spcPts val="0"/>
              </a:spcBef>
              <a:buClr>
                <a:schemeClr val="dk1"/>
              </a:buClr>
              <a:buSzPct val="61111"/>
              <a:buFont typeface="Arial"/>
              <a:buNone/>
            </a:pPr>
            <a:r>
              <a:rPr sz="1800" lang="en">
                <a:solidFill>
                  <a:srgbClr val="222222"/>
                </a:solidFill>
              </a:rPr>
              <a:t>O'er joint and gristle and padded hoof</a:t>
            </a:r>
          </a:p>
          <a:p>
            <a:pPr rtl="0" lvl="0">
              <a:spcBef>
                <a:spcPts val="0"/>
              </a:spcBef>
              <a:buClr>
                <a:schemeClr val="dk1"/>
              </a:buClr>
              <a:buSzPct val="61111"/>
              <a:buFont typeface="Arial"/>
              <a:buNone/>
            </a:pPr>
            <a:r>
              <a:rPr sz="1800" lang="en">
                <a:solidFill>
                  <a:srgbClr val="222222"/>
                </a:solidFill>
              </a:rPr>
              <a:t>  We fought and clawed and tore,</a:t>
            </a:r>
          </a:p>
          <a:p>
            <a:pPr rtl="0" lvl="0">
              <a:spcBef>
                <a:spcPts val="0"/>
              </a:spcBef>
              <a:buClr>
                <a:schemeClr val="dk1"/>
              </a:buClr>
              <a:buSzPct val="61111"/>
              <a:buFont typeface="Arial"/>
              <a:buNone/>
            </a:pPr>
            <a:r>
              <a:rPr sz="1800" lang="en">
                <a:solidFill>
                  <a:srgbClr val="222222"/>
                </a:solidFill>
              </a:rPr>
              <a:t>And cheek by jowl with many a growl</a:t>
            </a:r>
          </a:p>
          <a:p>
            <a:pPr rtl="0" lvl="0">
              <a:spcBef>
                <a:spcPts val="0"/>
              </a:spcBef>
              <a:buClr>
                <a:schemeClr val="dk1"/>
              </a:buClr>
              <a:buSzPct val="61111"/>
              <a:buFont typeface="Arial"/>
              <a:buNone/>
            </a:pPr>
            <a:r>
              <a:rPr sz="1800" lang="en">
                <a:solidFill>
                  <a:srgbClr val="222222"/>
                </a:solidFill>
              </a:rPr>
              <a:t>  We talked the marvel o'er.</a:t>
            </a:r>
          </a:p>
          <a:p>
            <a:pPr>
              <a:spcBef>
                <a:spcPts val="0"/>
              </a:spcBef>
              <a:buNone/>
            </a:pPr>
            <a:r>
              <a:t/>
            </a:r>
            <a:endParaRPr/>
          </a:p>
        </p:txBody>
      </p:sp>
      <p:pic>
        <p:nvPicPr>
          <p:cNvPr id="84" name="Shape 84"/>
          <p:cNvPicPr preferRelativeResize="0"/>
          <p:nvPr/>
        </p:nvPicPr>
        <p:blipFill>
          <a:blip r:embed="rId3">
            <a:alphaModFix/>
          </a:blip>
          <a:stretch>
            <a:fillRect/>
          </a:stretch>
        </p:blipFill>
        <p:spPr>
          <a:xfrm>
            <a:off y="1419787" x="4566000"/>
            <a:ext cy="2303924" cx="408947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idx="1" type="body"/>
          </p:nvPr>
        </p:nvSpPr>
        <p:spPr>
          <a:xfrm>
            <a:off y="837700" x="422825"/>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I carved that fight on a reindeer bone</a:t>
            </a:r>
          </a:p>
          <a:p>
            <a:pPr rtl="0" lvl="0">
              <a:spcBef>
                <a:spcPts val="0"/>
              </a:spcBef>
              <a:buClr>
                <a:schemeClr val="dk1"/>
              </a:buClr>
              <a:buSzPct val="61111"/>
              <a:buFont typeface="Arial"/>
              <a:buNone/>
            </a:pPr>
            <a:r>
              <a:rPr sz="1800" lang="en">
                <a:solidFill>
                  <a:srgbClr val="222222"/>
                </a:solidFill>
              </a:rPr>
              <a:t>  With rude and hairy hand;</a:t>
            </a:r>
          </a:p>
          <a:p>
            <a:pPr rtl="0" lvl="0">
              <a:spcBef>
                <a:spcPts val="0"/>
              </a:spcBef>
              <a:buClr>
                <a:schemeClr val="dk1"/>
              </a:buClr>
              <a:buSzPct val="61111"/>
              <a:buFont typeface="Arial"/>
              <a:buNone/>
            </a:pPr>
            <a:r>
              <a:rPr sz="1800" lang="en">
                <a:solidFill>
                  <a:srgbClr val="222222"/>
                </a:solidFill>
              </a:rPr>
              <a:t>I pictured his fall on the cavern wall</a:t>
            </a:r>
          </a:p>
          <a:p>
            <a:pPr rtl="0" lvl="0">
              <a:spcBef>
                <a:spcPts val="0"/>
              </a:spcBef>
              <a:buClr>
                <a:schemeClr val="dk1"/>
              </a:buClr>
              <a:buSzPct val="61111"/>
              <a:buFont typeface="Arial"/>
              <a:buNone/>
            </a:pPr>
            <a:r>
              <a:rPr sz="1800" lang="en">
                <a:solidFill>
                  <a:srgbClr val="222222"/>
                </a:solidFill>
              </a:rPr>
              <a:t>  That men might understand.</a:t>
            </a:r>
          </a:p>
          <a:p>
            <a:pPr rtl="0" lvl="0">
              <a:spcBef>
                <a:spcPts val="0"/>
              </a:spcBef>
              <a:buClr>
                <a:schemeClr val="dk1"/>
              </a:buClr>
              <a:buSzPct val="61111"/>
              <a:buFont typeface="Arial"/>
              <a:buNone/>
            </a:pPr>
            <a:r>
              <a:rPr sz="1800" lang="en">
                <a:solidFill>
                  <a:srgbClr val="222222"/>
                </a:solidFill>
              </a:rPr>
              <a:t>For we lived by blood and the right of might</a:t>
            </a:r>
          </a:p>
          <a:p>
            <a:pPr rtl="0" lvl="0">
              <a:spcBef>
                <a:spcPts val="0"/>
              </a:spcBef>
              <a:buClr>
                <a:schemeClr val="dk1"/>
              </a:buClr>
              <a:buSzPct val="61111"/>
              <a:buFont typeface="Arial"/>
              <a:buNone/>
            </a:pPr>
            <a:r>
              <a:rPr sz="1800" lang="en">
                <a:solidFill>
                  <a:srgbClr val="222222"/>
                </a:solidFill>
              </a:rPr>
              <a:t>  Ere human laws were drawn,</a:t>
            </a:r>
          </a:p>
          <a:p>
            <a:pPr rtl="0" lvl="0">
              <a:spcBef>
                <a:spcPts val="0"/>
              </a:spcBef>
              <a:buClr>
                <a:schemeClr val="dk1"/>
              </a:buClr>
              <a:buSzPct val="61111"/>
              <a:buFont typeface="Arial"/>
              <a:buNone/>
            </a:pPr>
            <a:r>
              <a:rPr sz="1800" lang="en">
                <a:solidFill>
                  <a:srgbClr val="222222"/>
                </a:solidFill>
              </a:rPr>
              <a:t>And the age of sin did not begin</a:t>
            </a:r>
          </a:p>
          <a:p>
            <a:pPr rtl="0" lvl="0">
              <a:spcBef>
                <a:spcPts val="0"/>
              </a:spcBef>
              <a:buClr>
                <a:schemeClr val="dk1"/>
              </a:buClr>
              <a:buSzPct val="61111"/>
              <a:buFont typeface="Arial"/>
              <a:buNone/>
            </a:pPr>
            <a:r>
              <a:rPr sz="1800" lang="en">
                <a:solidFill>
                  <a:srgbClr val="222222"/>
                </a:solidFill>
              </a:rPr>
              <a:t>  Til our brutal tusks were gone.</a:t>
            </a:r>
          </a:p>
          <a:p>
            <a:pPr>
              <a:spcBef>
                <a:spcPts val="0"/>
              </a:spcBef>
              <a:buNone/>
            </a:pPr>
            <a:r>
              <a:t/>
            </a:r>
            <a:endParaRPr/>
          </a:p>
        </p:txBody>
      </p:sp>
      <p:pic>
        <p:nvPicPr>
          <p:cNvPr id="90" name="Shape 90"/>
          <p:cNvPicPr preferRelativeResize="0"/>
          <p:nvPr/>
        </p:nvPicPr>
        <p:blipFill>
          <a:blip r:embed="rId3">
            <a:alphaModFix/>
          </a:blip>
          <a:stretch>
            <a:fillRect/>
          </a:stretch>
        </p:blipFill>
        <p:spPr>
          <a:xfrm>
            <a:off y="1377087" x="4763525"/>
            <a:ext cy="2646925" cx="37803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sp>
        <p:nvSpPr>
          <p:cNvPr id="95" name="Shape 95"/>
          <p:cNvSpPr txBox="1"/>
          <p:nvPr>
            <p:ph idx="1" type="body"/>
          </p:nvPr>
        </p:nvSpPr>
        <p:spPr>
          <a:xfrm>
            <a:off y="708900" x="44000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And that was a million years ago</a:t>
            </a:r>
          </a:p>
          <a:p>
            <a:pPr rtl="0" lvl="0">
              <a:spcBef>
                <a:spcPts val="0"/>
              </a:spcBef>
              <a:buClr>
                <a:schemeClr val="dk1"/>
              </a:buClr>
              <a:buSzPct val="61111"/>
              <a:buFont typeface="Arial"/>
              <a:buNone/>
            </a:pPr>
            <a:r>
              <a:rPr sz="1800" lang="en">
                <a:solidFill>
                  <a:srgbClr val="222222"/>
                </a:solidFill>
              </a:rPr>
              <a:t>  In a time that no man knows;</a:t>
            </a:r>
          </a:p>
          <a:p>
            <a:pPr rtl="0" lvl="0">
              <a:spcBef>
                <a:spcPts val="0"/>
              </a:spcBef>
              <a:buClr>
                <a:schemeClr val="dk1"/>
              </a:buClr>
              <a:buSzPct val="61111"/>
              <a:buFont typeface="Arial"/>
              <a:buNone/>
            </a:pPr>
            <a:r>
              <a:rPr sz="1800" lang="en">
                <a:solidFill>
                  <a:srgbClr val="222222"/>
                </a:solidFill>
              </a:rPr>
              <a:t>Yet here tonight in the mellow light</a:t>
            </a:r>
          </a:p>
          <a:p>
            <a:pPr rtl="0" lvl="0">
              <a:spcBef>
                <a:spcPts val="0"/>
              </a:spcBef>
              <a:buClr>
                <a:schemeClr val="dk1"/>
              </a:buClr>
              <a:buSzPct val="61111"/>
              <a:buFont typeface="Arial"/>
              <a:buNone/>
            </a:pPr>
            <a:r>
              <a:rPr sz="1800" lang="en">
                <a:solidFill>
                  <a:srgbClr val="222222"/>
                </a:solidFill>
              </a:rPr>
              <a:t>  We sit at Delmonico's.</a:t>
            </a:r>
          </a:p>
          <a:p>
            <a:pPr rtl="0" lvl="0">
              <a:spcBef>
                <a:spcPts val="0"/>
              </a:spcBef>
              <a:buClr>
                <a:schemeClr val="dk1"/>
              </a:buClr>
              <a:buSzPct val="61111"/>
              <a:buFont typeface="Arial"/>
              <a:buNone/>
            </a:pPr>
            <a:r>
              <a:rPr sz="1800" lang="en">
                <a:solidFill>
                  <a:srgbClr val="222222"/>
                </a:solidFill>
              </a:rPr>
              <a:t>Your eyes are deep as the </a:t>
            </a:r>
            <a:r>
              <a:rPr b="1" sz="1800" lang="en">
                <a:solidFill>
                  <a:srgbClr val="222222"/>
                </a:solidFill>
              </a:rPr>
              <a:t>Devon </a:t>
            </a:r>
            <a:r>
              <a:rPr sz="1800" lang="en">
                <a:solidFill>
                  <a:srgbClr val="222222"/>
                </a:solidFill>
              </a:rPr>
              <a:t>springs,</a:t>
            </a:r>
          </a:p>
          <a:p>
            <a:pPr rtl="0" lvl="0">
              <a:spcBef>
                <a:spcPts val="0"/>
              </a:spcBef>
              <a:buClr>
                <a:schemeClr val="dk1"/>
              </a:buClr>
              <a:buSzPct val="61111"/>
              <a:buFont typeface="Arial"/>
              <a:buNone/>
            </a:pPr>
            <a:r>
              <a:rPr sz="1800" lang="en">
                <a:solidFill>
                  <a:srgbClr val="222222"/>
                </a:solidFill>
              </a:rPr>
              <a:t>  Your hair is dark as jet,</a:t>
            </a:r>
          </a:p>
          <a:p>
            <a:pPr rtl="0" lvl="0">
              <a:spcBef>
                <a:spcPts val="0"/>
              </a:spcBef>
              <a:buClr>
                <a:schemeClr val="dk1"/>
              </a:buClr>
              <a:buSzPct val="61111"/>
              <a:buFont typeface="Arial"/>
              <a:buNone/>
            </a:pPr>
            <a:r>
              <a:rPr sz="1800" lang="en">
                <a:solidFill>
                  <a:srgbClr val="222222"/>
                </a:solidFill>
              </a:rPr>
              <a:t>Your years are few, your life is new,</a:t>
            </a:r>
          </a:p>
          <a:p>
            <a:pPr rtl="0" lvl="0">
              <a:spcBef>
                <a:spcPts val="0"/>
              </a:spcBef>
              <a:buClr>
                <a:schemeClr val="dk1"/>
              </a:buClr>
              <a:buSzPct val="61111"/>
              <a:buFont typeface="Arial"/>
              <a:buNone/>
            </a:pPr>
            <a:r>
              <a:rPr sz="1800" lang="en">
                <a:solidFill>
                  <a:srgbClr val="222222"/>
                </a:solidFill>
              </a:rPr>
              <a:t>  Your soul untried, and yet --</a:t>
            </a:r>
          </a:p>
          <a:p>
            <a:pPr>
              <a:spcBef>
                <a:spcPts val="0"/>
              </a:spcBef>
              <a:buNone/>
            </a:pPr>
            <a:r>
              <a:t/>
            </a:r>
            <a:endParaRPr/>
          </a:p>
        </p:txBody>
      </p:sp>
      <p:sp>
        <p:nvSpPr>
          <p:cNvPr id="96" name="Shape 96"/>
          <p:cNvSpPr txBox="1"/>
          <p:nvPr>
            <p:ph idx="2" type="body"/>
          </p:nvPr>
        </p:nvSpPr>
        <p:spPr>
          <a:xfrm>
            <a:off y="822325" x="4666498"/>
            <a:ext cy="3725699" cx="3994500"/>
          </a:xfrm>
          <a:prstGeom prst="rect">
            <a:avLst/>
          </a:prstGeom>
        </p:spPr>
        <p:txBody>
          <a:bodyPr bIns="91425" rIns="91425" lIns="91425" tIns="91425" anchor="t" anchorCtr="0">
            <a:noAutofit/>
          </a:bodyPr>
          <a:lstStyle/>
          <a:p>
            <a:pPr>
              <a:spcBef>
                <a:spcPts val="0"/>
              </a:spcBef>
              <a:buNone/>
            </a:pPr>
            <a:r>
              <a:rPr sz="1400" lang="en"/>
              <a:t>From Devonian Period of the Paleolithic Era, first of the Phanerozoic eon.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idx="1" type="body"/>
          </p:nvPr>
        </p:nvSpPr>
        <p:spPr>
          <a:xfrm>
            <a:off y="708900" x="44860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Our trail is on the </a:t>
            </a:r>
            <a:r>
              <a:rPr b="1" sz="1800" lang="en">
                <a:solidFill>
                  <a:srgbClr val="222222"/>
                </a:solidFill>
              </a:rPr>
              <a:t>Kimmeridge </a:t>
            </a:r>
            <a:r>
              <a:rPr sz="1800" lang="en">
                <a:solidFill>
                  <a:srgbClr val="222222"/>
                </a:solidFill>
              </a:rPr>
              <a:t>clay</a:t>
            </a:r>
          </a:p>
          <a:p>
            <a:pPr rtl="0" lvl="0">
              <a:spcBef>
                <a:spcPts val="0"/>
              </a:spcBef>
              <a:buClr>
                <a:schemeClr val="dk1"/>
              </a:buClr>
              <a:buSzPct val="61111"/>
              <a:buFont typeface="Arial"/>
              <a:buNone/>
            </a:pPr>
            <a:r>
              <a:rPr sz="1800" lang="en">
                <a:solidFill>
                  <a:srgbClr val="222222"/>
                </a:solidFill>
              </a:rPr>
              <a:t>  And the scarp of the </a:t>
            </a:r>
            <a:r>
              <a:rPr b="1" sz="1800" lang="en">
                <a:solidFill>
                  <a:srgbClr val="222222"/>
                </a:solidFill>
              </a:rPr>
              <a:t>Purbeck </a:t>
            </a:r>
            <a:r>
              <a:rPr sz="1800" lang="en">
                <a:solidFill>
                  <a:srgbClr val="222222"/>
                </a:solidFill>
              </a:rPr>
              <a:t>flags;</a:t>
            </a:r>
          </a:p>
          <a:p>
            <a:pPr rtl="0" lvl="0">
              <a:spcBef>
                <a:spcPts val="0"/>
              </a:spcBef>
              <a:buClr>
                <a:schemeClr val="dk1"/>
              </a:buClr>
              <a:buSzPct val="61111"/>
              <a:buFont typeface="Arial"/>
              <a:buNone/>
            </a:pPr>
            <a:r>
              <a:rPr sz="1800" lang="en">
                <a:solidFill>
                  <a:srgbClr val="222222"/>
                </a:solidFill>
              </a:rPr>
              <a:t>We have left our bones in the Bagshot stones</a:t>
            </a:r>
          </a:p>
          <a:p>
            <a:pPr rtl="0" lvl="0">
              <a:spcBef>
                <a:spcPts val="0"/>
              </a:spcBef>
              <a:buClr>
                <a:schemeClr val="dk1"/>
              </a:buClr>
              <a:buSzPct val="61111"/>
              <a:buFont typeface="Arial"/>
              <a:buNone/>
            </a:pPr>
            <a:r>
              <a:rPr sz="1800" lang="en">
                <a:solidFill>
                  <a:srgbClr val="222222"/>
                </a:solidFill>
              </a:rPr>
              <a:t>  And deep in the </a:t>
            </a:r>
            <a:r>
              <a:rPr b="1" sz="1800" lang="en">
                <a:solidFill>
                  <a:srgbClr val="222222"/>
                </a:solidFill>
              </a:rPr>
              <a:t>Coralline </a:t>
            </a:r>
            <a:r>
              <a:rPr sz="1800" lang="en">
                <a:solidFill>
                  <a:srgbClr val="222222"/>
                </a:solidFill>
              </a:rPr>
              <a:t>crags;</a:t>
            </a:r>
          </a:p>
          <a:p>
            <a:pPr rtl="0" lvl="0">
              <a:spcBef>
                <a:spcPts val="0"/>
              </a:spcBef>
              <a:buClr>
                <a:schemeClr val="dk1"/>
              </a:buClr>
              <a:buSzPct val="61111"/>
              <a:buFont typeface="Arial"/>
              <a:buNone/>
            </a:pPr>
            <a:r>
              <a:rPr sz="1800" lang="en">
                <a:solidFill>
                  <a:srgbClr val="222222"/>
                </a:solidFill>
              </a:rPr>
              <a:t>Our love is old, our lives are old,</a:t>
            </a:r>
          </a:p>
          <a:p>
            <a:pPr rtl="0" lvl="0">
              <a:spcBef>
                <a:spcPts val="0"/>
              </a:spcBef>
              <a:buClr>
                <a:schemeClr val="dk1"/>
              </a:buClr>
              <a:buSzPct val="61111"/>
              <a:buFont typeface="Arial"/>
              <a:buNone/>
            </a:pPr>
            <a:r>
              <a:rPr sz="1800" lang="en">
                <a:solidFill>
                  <a:srgbClr val="222222"/>
                </a:solidFill>
              </a:rPr>
              <a:t>  And death shall come amain;</a:t>
            </a:r>
          </a:p>
          <a:p>
            <a:pPr rtl="0" lvl="0">
              <a:spcBef>
                <a:spcPts val="0"/>
              </a:spcBef>
              <a:buClr>
                <a:schemeClr val="dk1"/>
              </a:buClr>
              <a:buSzPct val="61111"/>
              <a:buFont typeface="Arial"/>
              <a:buNone/>
            </a:pPr>
            <a:r>
              <a:rPr sz="1800" lang="en">
                <a:solidFill>
                  <a:srgbClr val="222222"/>
                </a:solidFill>
              </a:rPr>
              <a:t>Should it come today, what man may say</a:t>
            </a:r>
          </a:p>
          <a:p>
            <a:pPr rtl="0" lvl="0">
              <a:spcBef>
                <a:spcPts val="0"/>
              </a:spcBef>
              <a:buClr>
                <a:schemeClr val="dk1"/>
              </a:buClr>
              <a:buSzPct val="61111"/>
              <a:buFont typeface="Arial"/>
              <a:buNone/>
            </a:pPr>
            <a:r>
              <a:rPr sz="1800" lang="en">
                <a:solidFill>
                  <a:srgbClr val="222222"/>
                </a:solidFill>
              </a:rPr>
              <a:t>  We shall not live again?</a:t>
            </a:r>
          </a:p>
          <a:p>
            <a:pPr>
              <a:spcBef>
                <a:spcPts val="0"/>
              </a:spcBef>
              <a:buNone/>
            </a:pPr>
            <a:r>
              <a:t/>
            </a:r>
            <a:endParaRPr/>
          </a:p>
        </p:txBody>
      </p:sp>
      <p:sp>
        <p:nvSpPr>
          <p:cNvPr id="102" name="Shape 102"/>
          <p:cNvSpPr txBox="1"/>
          <p:nvPr>
            <p:ph idx="2" type="body"/>
          </p:nvPr>
        </p:nvSpPr>
        <p:spPr>
          <a:xfrm>
            <a:off y="1200150" x="4692273"/>
            <a:ext cy="3725699" cx="3994500"/>
          </a:xfrm>
          <a:prstGeom prst="rect">
            <a:avLst/>
          </a:prstGeom>
        </p:spPr>
        <p:txBody>
          <a:bodyPr bIns="91425" rIns="91425" lIns="91425" tIns="91425" anchor="t" anchorCtr="0">
            <a:noAutofit/>
          </a:bodyPr>
          <a:lstStyle/>
          <a:p>
            <a:pPr>
              <a:spcBef>
                <a:spcPts val="0"/>
              </a:spcBef>
              <a:buNone/>
            </a:pPr>
            <a:r>
              <a:rPr sz="1400" lang="en"/>
              <a:t>Kimmeridge Clay Formation is a structure of fossil-containing clay from England. It formed during the Jurassic Period, beginning of the Mesozoic Era, middle of the Phanerozoic eon. Isle of Purbeck is a place also in England where fossil sites from many different periods have been uncovered: the Jurassic period rocks, Cretaceous period chalk, Eocene epoch clay. Coralline rock is formed from Coralline algae.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ph idx="1" type="body"/>
          </p:nvPr>
        </p:nvSpPr>
        <p:spPr>
          <a:xfrm>
            <a:off y="167925" x="49155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God wrought our souls from the </a:t>
            </a:r>
            <a:r>
              <a:rPr b="1" sz="1800" lang="en">
                <a:solidFill>
                  <a:srgbClr val="222222"/>
                </a:solidFill>
              </a:rPr>
              <a:t>Tremadoc </a:t>
            </a:r>
            <a:r>
              <a:rPr sz="1800" lang="en">
                <a:solidFill>
                  <a:srgbClr val="222222"/>
                </a:solidFill>
              </a:rPr>
              <a:t>beds</a:t>
            </a:r>
          </a:p>
          <a:p>
            <a:pPr rtl="0" lvl="0">
              <a:spcBef>
                <a:spcPts val="0"/>
              </a:spcBef>
              <a:buClr>
                <a:schemeClr val="dk1"/>
              </a:buClr>
              <a:buSzPct val="61111"/>
              <a:buFont typeface="Arial"/>
              <a:buNone/>
            </a:pPr>
            <a:r>
              <a:rPr sz="1800" lang="en">
                <a:solidFill>
                  <a:srgbClr val="222222"/>
                </a:solidFill>
              </a:rPr>
              <a:t>  And furnish’d them </a:t>
            </a:r>
            <a:r>
              <a:rPr b="1" sz="1800" lang="en">
                <a:solidFill>
                  <a:srgbClr val="222222"/>
                </a:solidFill>
              </a:rPr>
              <a:t>wings to fly</a:t>
            </a:r>
            <a:r>
              <a:rPr sz="1800" lang="en">
                <a:solidFill>
                  <a:srgbClr val="222222"/>
                </a:solidFill>
              </a:rPr>
              <a:t>;</a:t>
            </a:r>
          </a:p>
          <a:p>
            <a:pPr rtl="0" lvl="0">
              <a:spcBef>
                <a:spcPts val="0"/>
              </a:spcBef>
              <a:buClr>
                <a:schemeClr val="dk1"/>
              </a:buClr>
              <a:buSzPct val="61111"/>
              <a:buFont typeface="Arial"/>
              <a:buNone/>
            </a:pPr>
            <a:r>
              <a:rPr sz="1800" lang="en">
                <a:solidFill>
                  <a:srgbClr val="222222"/>
                </a:solidFill>
              </a:rPr>
              <a:t>He sowed our spawn in the world's dim dawn,</a:t>
            </a:r>
          </a:p>
          <a:p>
            <a:pPr rtl="0" lvl="0">
              <a:spcBef>
                <a:spcPts val="0"/>
              </a:spcBef>
              <a:buClr>
                <a:schemeClr val="dk1"/>
              </a:buClr>
              <a:buSzPct val="61111"/>
              <a:buFont typeface="Arial"/>
              <a:buNone/>
            </a:pPr>
            <a:r>
              <a:rPr sz="1800" lang="en">
                <a:solidFill>
                  <a:srgbClr val="222222"/>
                </a:solidFill>
              </a:rPr>
              <a:t>  And I know that it shall not die,</a:t>
            </a:r>
          </a:p>
          <a:p>
            <a:pPr rtl="0" lvl="0">
              <a:spcBef>
                <a:spcPts val="0"/>
              </a:spcBef>
              <a:buClr>
                <a:schemeClr val="dk1"/>
              </a:buClr>
              <a:buSzPct val="61111"/>
              <a:buFont typeface="Arial"/>
              <a:buNone/>
            </a:pPr>
            <a:r>
              <a:rPr sz="1800" lang="en">
                <a:solidFill>
                  <a:srgbClr val="222222"/>
                </a:solidFill>
              </a:rPr>
              <a:t>Though cities have sprung above the graves</a:t>
            </a:r>
          </a:p>
          <a:p>
            <a:pPr rtl="0" lvl="0">
              <a:spcBef>
                <a:spcPts val="0"/>
              </a:spcBef>
              <a:buClr>
                <a:schemeClr val="dk1"/>
              </a:buClr>
              <a:buSzPct val="61111"/>
              <a:buFont typeface="Arial"/>
              <a:buNone/>
            </a:pPr>
            <a:r>
              <a:rPr sz="1800" lang="en">
                <a:solidFill>
                  <a:srgbClr val="222222"/>
                </a:solidFill>
              </a:rPr>
              <a:t>  Where the crook-bone men made war</a:t>
            </a:r>
          </a:p>
          <a:p>
            <a:pPr rtl="0" lvl="0">
              <a:spcBef>
                <a:spcPts val="0"/>
              </a:spcBef>
              <a:buClr>
                <a:schemeClr val="dk1"/>
              </a:buClr>
              <a:buSzPct val="61111"/>
              <a:buFont typeface="Arial"/>
              <a:buNone/>
            </a:pPr>
            <a:r>
              <a:rPr sz="1800" lang="en">
                <a:solidFill>
                  <a:srgbClr val="222222"/>
                </a:solidFill>
              </a:rPr>
              <a:t>And the ox-wain creaks o'er the buried caves</a:t>
            </a:r>
          </a:p>
          <a:p>
            <a:pPr rtl="0" lvl="0">
              <a:spcBef>
                <a:spcPts val="0"/>
              </a:spcBef>
              <a:buClr>
                <a:schemeClr val="dk1"/>
              </a:buClr>
              <a:buSzPct val="61111"/>
              <a:buFont typeface="Arial"/>
              <a:buNone/>
            </a:pPr>
            <a:r>
              <a:rPr sz="1800" lang="en">
                <a:solidFill>
                  <a:srgbClr val="222222"/>
                </a:solidFill>
              </a:rPr>
              <a:t>  Where the mummied mammoths are.</a:t>
            </a:r>
          </a:p>
          <a:p>
            <a:pPr>
              <a:spcBef>
                <a:spcPts val="0"/>
              </a:spcBef>
              <a:buNone/>
            </a:pPr>
            <a:r>
              <a:t/>
            </a:r>
            <a:endParaRPr/>
          </a:p>
        </p:txBody>
      </p:sp>
      <p:sp>
        <p:nvSpPr>
          <p:cNvPr id="108" name="Shape 108"/>
          <p:cNvSpPr txBox="1"/>
          <p:nvPr>
            <p:ph idx="2" type="body"/>
          </p:nvPr>
        </p:nvSpPr>
        <p:spPr>
          <a:xfrm>
            <a:off y="708900" x="4709423"/>
            <a:ext cy="3725699" cx="3994500"/>
          </a:xfrm>
          <a:prstGeom prst="rect">
            <a:avLst/>
          </a:prstGeom>
        </p:spPr>
        <p:txBody>
          <a:bodyPr bIns="91425" rIns="91425" lIns="91425" tIns="91425" anchor="t" anchorCtr="0">
            <a:noAutofit/>
          </a:bodyPr>
          <a:lstStyle/>
          <a:p>
            <a:pPr>
              <a:spcBef>
                <a:spcPts val="0"/>
              </a:spcBef>
              <a:buNone/>
            </a:pPr>
            <a:r>
              <a:rPr sz="1400" lang="en"/>
              <a:t>Tremadoc (now called Tremadog) Bay is a part of a bay outlined by the Cambrian Coast in England. Many of the GT names we’ve seen come from similarly named sites in England where fossils and rock structures from those period were found.</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y="0" x="0"/>
          <a:ext cy="0" cx="0"/>
          <a:chOff y="0" x="0"/>
          <a:chExt cy="0" cx="0"/>
        </a:xfrm>
      </p:grpSpPr>
      <p:sp>
        <p:nvSpPr>
          <p:cNvPr id="113" name="Shape 113"/>
          <p:cNvSpPr txBox="1"/>
          <p:nvPr>
            <p:ph idx="1" type="body"/>
          </p:nvPr>
        </p:nvSpPr>
        <p:spPr>
          <a:xfrm>
            <a:off y="1292800" x="49155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Then as we linger at luncheon here</a:t>
            </a:r>
          </a:p>
          <a:p>
            <a:pPr rtl="0" lvl="0">
              <a:spcBef>
                <a:spcPts val="0"/>
              </a:spcBef>
              <a:buClr>
                <a:schemeClr val="dk1"/>
              </a:buClr>
              <a:buSzPct val="61111"/>
              <a:buFont typeface="Arial"/>
              <a:buNone/>
            </a:pPr>
            <a:r>
              <a:rPr sz="1800" lang="en">
                <a:solidFill>
                  <a:srgbClr val="222222"/>
                </a:solidFill>
              </a:rPr>
              <a:t>  O'er many a dainty dish,</a:t>
            </a:r>
          </a:p>
          <a:p>
            <a:pPr rtl="0" lvl="0">
              <a:spcBef>
                <a:spcPts val="0"/>
              </a:spcBef>
              <a:buClr>
                <a:schemeClr val="dk1"/>
              </a:buClr>
              <a:buSzPct val="61111"/>
              <a:buFont typeface="Arial"/>
              <a:buNone/>
            </a:pPr>
            <a:r>
              <a:rPr sz="1800" lang="en">
                <a:solidFill>
                  <a:srgbClr val="222222"/>
                </a:solidFill>
              </a:rPr>
              <a:t>Let us drink anew to the time when you</a:t>
            </a:r>
          </a:p>
          <a:p>
            <a:pPr rtl="0" lvl="0">
              <a:spcBef>
                <a:spcPts val="0"/>
              </a:spcBef>
              <a:buNone/>
            </a:pPr>
            <a:r>
              <a:rPr sz="1800" lang="en">
                <a:solidFill>
                  <a:srgbClr val="222222"/>
                </a:solidFill>
              </a:rPr>
              <a:t>  Were a tadpole and I was a fish.</a:t>
            </a:r>
          </a:p>
          <a:p>
            <a:pPr rtl="0" lvl="0">
              <a:spcBef>
                <a:spcPts val="0"/>
              </a:spcBef>
              <a:buClr>
                <a:schemeClr val="dk1"/>
              </a:buClr>
              <a:buFont typeface="Arial"/>
              <a:buNone/>
            </a:pPr>
            <a:r>
              <a:t/>
            </a:r>
            <a:endParaRPr sz="1800">
              <a:solidFill>
                <a:srgbClr val="222222"/>
              </a:solidFill>
            </a:endParaRPr>
          </a:p>
          <a:p>
            <a:pPr>
              <a:spcBef>
                <a:spcPts val="0"/>
              </a:spcBef>
              <a:buNone/>
            </a:pPr>
            <a:r>
              <a:t/>
            </a:r>
            <a:endParaRPr/>
          </a:p>
        </p:txBody>
      </p:sp>
      <p:sp>
        <p:nvSpPr>
          <p:cNvPr id="114" name="Shape 114"/>
          <p:cNvSpPr txBox="1"/>
          <p:nvPr/>
        </p:nvSpPr>
        <p:spPr>
          <a:xfrm>
            <a:off y="1430575" x="5083400"/>
            <a:ext cy="2936700" cx="3520499"/>
          </a:xfrm>
          <a:prstGeom prst="rect">
            <a:avLst/>
          </a:prstGeom>
          <a:noFill/>
          <a:ln>
            <a:noFill/>
          </a:ln>
        </p:spPr>
        <p:txBody>
          <a:bodyPr bIns="91425" rIns="91425" lIns="91425" tIns="91425" anchor="t" anchorCtr="0">
            <a:noAutofit/>
          </a:bodyPr>
          <a:lstStyle/>
          <a:p>
            <a:pPr>
              <a:spcBef>
                <a:spcPts val="0"/>
              </a:spcBef>
              <a:buNone/>
            </a:pPr>
            <a:r>
              <a:rPr lang="en"/>
              <a:t>That was cool, especially since Smith wrote this in 1895 without Wikipedia. The poem seems less about evolution though and more about rebirth.</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Fossil Identification</a:t>
            </a:r>
          </a:p>
        </p:txBody>
      </p:sp>
      <p:sp>
        <p:nvSpPr>
          <p:cNvPr id="120" name="Shape 120"/>
          <p:cNvSpPr txBox="1"/>
          <p:nvPr>
            <p:ph idx="1" type="body"/>
          </p:nvPr>
        </p:nvSpPr>
        <p:spPr>
          <a:xfrm>
            <a:off y="1200150" x="457200"/>
            <a:ext cy="3725699" cx="3994500"/>
          </a:xfrm>
          <a:prstGeom prst="rect">
            <a:avLst/>
          </a:prstGeom>
        </p:spPr>
        <p:txBody>
          <a:bodyPr bIns="91425" rIns="91425" lIns="91425" tIns="91425" anchor="t" anchorCtr="0">
            <a:noAutofit/>
          </a:bodyPr>
          <a:lstStyle/>
          <a:p>
            <a:pPr>
              <a:spcBef>
                <a:spcPts val="0"/>
              </a:spcBef>
              <a:buNone/>
            </a:pPr>
            <a:r>
              <a:rPr sz="1000" lang="en"/>
              <a:t>Identify (2); when did this fossil live (2); what’s the importance of this fossil (2)?</a:t>
            </a:r>
          </a:p>
        </p:txBody>
      </p:sp>
      <p:sp>
        <p:nvSpPr>
          <p:cNvPr id="121" name="Shape 121"/>
          <p:cNvSpPr txBox="1"/>
          <p:nvPr>
            <p:ph idx="2" type="body"/>
          </p:nvPr>
        </p:nvSpPr>
        <p:spPr>
          <a:xfrm>
            <a:off y="1200150" x="4692273"/>
            <a:ext cy="3725699" cx="3994500"/>
          </a:xfrm>
          <a:prstGeom prst="rect">
            <a:avLst/>
          </a:prstGeom>
        </p:spPr>
        <p:txBody>
          <a:bodyPr bIns="91425" rIns="91425" lIns="91425" tIns="91425" anchor="t" anchorCtr="0">
            <a:noAutofit/>
          </a:bodyPr>
          <a:lstStyle/>
          <a:p>
            <a:pPr>
              <a:spcBef>
                <a:spcPts val="0"/>
              </a:spcBef>
              <a:buNone/>
            </a:pPr>
            <a:r>
              <a:rPr sz="1800" lang="en"/>
              <a:t>Class Aves, genus Archaeopteryx; Late Jurassic Period, transition fossil between dinosaurs and birds (ever heard that chickens are descended from T-rex?)</a:t>
            </a:r>
          </a:p>
        </p:txBody>
      </p:sp>
      <p:pic>
        <p:nvPicPr>
          <p:cNvPr id="122" name="Shape 122"/>
          <p:cNvPicPr preferRelativeResize="0"/>
          <p:nvPr/>
        </p:nvPicPr>
        <p:blipFill>
          <a:blip r:embed="rId3">
            <a:alphaModFix/>
          </a:blip>
          <a:stretch>
            <a:fillRect/>
          </a:stretch>
        </p:blipFill>
        <p:spPr>
          <a:xfrm>
            <a:off y="1796825" x="1017000"/>
            <a:ext cy="2802774" cx="20732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sp>
        <p:nvSpPr>
          <p:cNvPr id="127" name="Shape 12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28" name="Shape 128"/>
          <p:cNvSpPr txBox="1"/>
          <p:nvPr>
            <p:ph idx="1" type="body"/>
          </p:nvPr>
        </p:nvSpPr>
        <p:spPr>
          <a:xfrm>
            <a:off y="1200150" x="457200"/>
            <a:ext cy="3725699" cx="3994500"/>
          </a:xfrm>
          <a:prstGeom prst="rect">
            <a:avLst/>
          </a:prstGeom>
        </p:spPr>
        <p:txBody>
          <a:bodyPr bIns="91425" rIns="91425" lIns="91425" tIns="91425" anchor="t" anchorCtr="0">
            <a:noAutofit/>
          </a:bodyPr>
          <a:lstStyle/>
          <a:p>
            <a:pPr>
              <a:spcBef>
                <a:spcPts val="0"/>
              </a:spcBef>
              <a:buNone/>
            </a:pPr>
            <a:r>
              <a:rPr sz="1000" lang="en"/>
              <a:t>Identify (hint: it’s a plant) (2); when did specimen live (2)? What type of fossil formation is this (2)? Why is the surface bark notable (2)? What environment did this species grow in (2)?</a:t>
            </a:r>
          </a:p>
        </p:txBody>
      </p:sp>
      <p:sp>
        <p:nvSpPr>
          <p:cNvPr id="129" name="Shape 129"/>
          <p:cNvSpPr txBox="1"/>
          <p:nvPr>
            <p:ph idx="2" type="body"/>
          </p:nvPr>
        </p:nvSpPr>
        <p:spPr>
          <a:xfrm>
            <a:off y="1200150" x="4692273"/>
            <a:ext cy="3725699" cx="3994500"/>
          </a:xfrm>
          <a:prstGeom prst="rect">
            <a:avLst/>
          </a:prstGeom>
        </p:spPr>
        <p:txBody>
          <a:bodyPr bIns="91425" rIns="91425" lIns="91425" tIns="91425" anchor="t" anchorCtr="0">
            <a:noAutofit/>
          </a:bodyPr>
          <a:lstStyle/>
          <a:p>
            <a:pPr>
              <a:spcBef>
                <a:spcPts val="0"/>
              </a:spcBef>
              <a:buNone/>
            </a:pPr>
            <a:r>
              <a:rPr sz="1800" lang="en"/>
              <a:t>Kingdom of Plants, Phylum of Lycopods, Genus Lepidodendron (too lazy to Latinize the names); Late Carboniferous Period; external mold; surface bark looks like scales; hot and humid swamp land (Thanks Smithsonian Fossils Guide)</a:t>
            </a:r>
          </a:p>
        </p:txBody>
      </p:sp>
      <p:pic>
        <p:nvPicPr>
          <p:cNvPr id="130" name="Shape 130"/>
          <p:cNvPicPr preferRelativeResize="0"/>
          <p:nvPr/>
        </p:nvPicPr>
        <p:blipFill>
          <a:blip r:embed="rId3">
            <a:alphaModFix/>
          </a:blip>
          <a:stretch>
            <a:fillRect/>
          </a:stretch>
        </p:blipFill>
        <p:spPr>
          <a:xfrm>
            <a:off y="2078975" x="457200"/>
            <a:ext cy="2475174" cx="36046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36" name="Shape 136"/>
          <p:cNvSpPr txBox="1"/>
          <p:nvPr>
            <p:ph idx="1" type="body"/>
          </p:nvPr>
        </p:nvSpPr>
        <p:spPr>
          <a:xfrm>
            <a:off y="1200150" x="457200"/>
            <a:ext cy="1073699" cx="3994500"/>
          </a:xfrm>
          <a:prstGeom prst="rect">
            <a:avLst/>
          </a:prstGeom>
        </p:spPr>
        <p:txBody>
          <a:bodyPr bIns="91425" rIns="91425" lIns="91425" tIns="91425" anchor="t" anchorCtr="0">
            <a:noAutofit/>
          </a:bodyPr>
          <a:lstStyle/>
          <a:p>
            <a:pPr rtl="0">
              <a:spcBef>
                <a:spcPts val="0"/>
              </a:spcBef>
              <a:buNone/>
            </a:pPr>
            <a:r>
              <a:rPr sz="1100" lang="en"/>
              <a:t>World’s longest coprolite to this day (40 inches!!!) What’s a coprolite, and what can it tell us about the organism it came from (3)? What chemical is it mostly made up of (2)?</a:t>
            </a:r>
          </a:p>
          <a:p>
            <a:pPr>
              <a:spcBef>
                <a:spcPts val="0"/>
              </a:spcBef>
              <a:buNone/>
            </a:pPr>
            <a:r>
              <a:t/>
            </a:r>
            <a:endParaRPr sz="1100"/>
          </a:p>
        </p:txBody>
      </p:sp>
      <p:sp>
        <p:nvSpPr>
          <p:cNvPr id="137" name="Shape 137"/>
          <p:cNvSpPr txBox="1"/>
          <p:nvPr>
            <p:ph idx="2" type="body"/>
          </p:nvPr>
        </p:nvSpPr>
        <p:spPr>
          <a:xfrm>
            <a:off y="1200150" x="4692273"/>
            <a:ext cy="3725699" cx="3994500"/>
          </a:xfrm>
          <a:prstGeom prst="rect">
            <a:avLst/>
          </a:prstGeom>
        </p:spPr>
        <p:txBody>
          <a:bodyPr bIns="91425" rIns="91425" lIns="91425" tIns="91425" anchor="t" anchorCtr="0">
            <a:noAutofit/>
          </a:bodyPr>
          <a:lstStyle/>
          <a:p>
            <a:pPr>
              <a:spcBef>
                <a:spcPts val="0"/>
              </a:spcBef>
              <a:buNone/>
            </a:pPr>
            <a:r>
              <a:rPr sz="1000" lang="en"/>
              <a:t>Coprolites are fossilized fecal matter, actual remnants of the organism, not a mold or cast or imprint or anything like that; they’re a type of trace fossil (give hints about animal’s behavior). Examining chemical make-up/ general make up can let us know diet (herbivore, carnivore?) and preparation of food of animal. Coprolites “chiefly contain calcium phosphate” (Wikipedia).</a:t>
            </a:r>
          </a:p>
        </p:txBody>
      </p:sp>
      <p:pic>
        <p:nvPicPr>
          <p:cNvPr id="138" name="Shape 138"/>
          <p:cNvPicPr preferRelativeResize="0"/>
          <p:nvPr/>
        </p:nvPicPr>
        <p:blipFill>
          <a:blip r:embed="rId3">
            <a:alphaModFix/>
          </a:blip>
          <a:stretch>
            <a:fillRect/>
          </a:stretch>
        </p:blipFill>
        <p:spPr>
          <a:xfrm>
            <a:off y="2464625" x="255275"/>
            <a:ext cy="2164524" cx="872040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 name="Shape 28"/>
        <p:cNvGrpSpPr/>
        <p:nvPr/>
      </p:nvGrpSpPr>
      <p:grpSpPr>
        <a:xfrm>
          <a:off y="0" x="0"/>
          <a:ext cy="0" cx="0"/>
          <a:chOff y="0" x="0"/>
          <a:chExt cy="0" cx="0"/>
        </a:xfrm>
      </p:grpSpPr>
      <p:sp>
        <p:nvSpPr>
          <p:cNvPr id="29" name="Shape 29"/>
          <p:cNvSpPr txBox="1"/>
          <p:nvPr>
            <p:ph type="ctrTitle"/>
          </p:nvPr>
        </p:nvSpPr>
        <p:spPr>
          <a:xfrm>
            <a:off y="1583342" x="685800"/>
            <a:ext cy="1159856" cx="7772400"/>
          </a:xfrm>
          <a:prstGeom prst="rect">
            <a:avLst/>
          </a:prstGeom>
        </p:spPr>
        <p:txBody>
          <a:bodyPr bIns="91425" rIns="91425" lIns="91425" tIns="91425" anchor="b" anchorCtr="0">
            <a:noAutofit/>
          </a:bodyPr>
          <a:lstStyle/>
          <a:p>
            <a:pPr>
              <a:spcBef>
                <a:spcPts val="0"/>
              </a:spcBef>
              <a:buNone/>
            </a:pPr>
            <a:r>
              <a:rPr lang="en"/>
              <a:t>Evolution</a:t>
            </a:r>
          </a:p>
        </p:txBody>
      </p:sp>
      <p:sp>
        <p:nvSpPr>
          <p:cNvPr id="30" name="Shape 30"/>
          <p:cNvSpPr txBox="1"/>
          <p:nvPr>
            <p:ph idx="1" type="subTitle"/>
          </p:nvPr>
        </p:nvSpPr>
        <p:spPr>
          <a:xfrm>
            <a:off y="2840053" x="685800"/>
            <a:ext cy="784737" cx="7772400"/>
          </a:xfrm>
          <a:prstGeom prst="rect">
            <a:avLst/>
          </a:prstGeom>
        </p:spPr>
        <p:txBody>
          <a:bodyPr bIns="91425" rIns="91425" lIns="91425" tIns="91425" anchor="t" anchorCtr="0">
            <a:noAutofit/>
          </a:bodyPr>
          <a:lstStyle/>
          <a:p>
            <a:pPr>
              <a:spcBef>
                <a:spcPts val="0"/>
              </a:spcBef>
              <a:buNone/>
            </a:pPr>
            <a:r>
              <a:rPr lang="en"/>
              <a:t>Langdon Smith</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44" name="Shape 144"/>
          <p:cNvSpPr txBox="1"/>
          <p:nvPr>
            <p:ph idx="1" type="body"/>
          </p:nvPr>
        </p:nvSpPr>
        <p:spPr>
          <a:xfrm>
            <a:off y="1200150" x="457200"/>
            <a:ext cy="3725699" cx="3994500"/>
          </a:xfrm>
          <a:prstGeom prst="rect">
            <a:avLst/>
          </a:prstGeom>
        </p:spPr>
        <p:txBody>
          <a:bodyPr bIns="91425" rIns="91425" lIns="91425" tIns="91425" anchor="t" anchorCtr="0">
            <a:noAutofit/>
          </a:bodyPr>
          <a:lstStyle/>
          <a:p>
            <a:pPr rtl="0">
              <a:spcBef>
                <a:spcPts val="0"/>
              </a:spcBef>
              <a:buNone/>
            </a:pPr>
            <a:r>
              <a:rPr sz="1200" lang="en"/>
              <a:t>What fossilization phenomenon is this pictures an example of (2)? Explain this phenomenon (4).</a:t>
            </a:r>
          </a:p>
          <a:p>
            <a:pPr>
              <a:spcBef>
                <a:spcPts val="0"/>
              </a:spcBef>
              <a:buNone/>
            </a:pPr>
            <a:r>
              <a:t/>
            </a:r>
            <a:endParaRPr sz="1200"/>
          </a:p>
        </p:txBody>
      </p:sp>
      <p:sp>
        <p:nvSpPr>
          <p:cNvPr id="145" name="Shape 145"/>
          <p:cNvSpPr txBox="1"/>
          <p:nvPr>
            <p:ph idx="2" type="body"/>
          </p:nvPr>
        </p:nvSpPr>
        <p:spPr>
          <a:xfrm>
            <a:off y="1200150" x="4692273"/>
            <a:ext cy="3725699" cx="3994500"/>
          </a:xfrm>
          <a:prstGeom prst="rect">
            <a:avLst/>
          </a:prstGeom>
        </p:spPr>
        <p:txBody>
          <a:bodyPr bIns="91425" rIns="91425" lIns="91425" tIns="91425" anchor="t" anchorCtr="0">
            <a:noAutofit/>
          </a:bodyPr>
          <a:lstStyle/>
          <a:p>
            <a:pPr rtl="0" lvl="0">
              <a:lnSpc>
                <a:spcPct val="127500"/>
              </a:lnSpc>
              <a:spcBef>
                <a:spcPts val="0"/>
              </a:spcBef>
              <a:buNone/>
            </a:pPr>
            <a:r>
              <a:rPr b="1" sz="1100" lang="en">
                <a:solidFill>
                  <a:srgbClr val="252525"/>
                </a:solidFill>
              </a:rPr>
              <a:t>Bioimmuration </a:t>
            </a:r>
            <a:r>
              <a:rPr sz="1100" lang="en">
                <a:solidFill>
                  <a:srgbClr val="252525"/>
                </a:solidFill>
              </a:rPr>
              <a:t>occurs when a skeletal organism overgrows or otherwise subsumes (not by consumption, b/c then it would be digested and broken down) another organism, preserving the latter, or an impression of it, within the skeleton</a:t>
            </a:r>
          </a:p>
          <a:p>
            <a:pPr rtl="0" indent="0" marL="0">
              <a:lnSpc>
                <a:spcPct val="127500"/>
              </a:lnSpc>
              <a:spcBef>
                <a:spcPts val="0"/>
              </a:spcBef>
              <a:buNone/>
            </a:pPr>
            <a:r>
              <a:t/>
            </a:r>
            <a:endParaRPr sz="1100">
              <a:solidFill>
                <a:srgbClr val="252525"/>
              </a:solidFill>
            </a:endParaRPr>
          </a:p>
          <a:p>
            <a:pPr rtl="0" lvl="0" indent="0" marL="0">
              <a:lnSpc>
                <a:spcPct val="127500"/>
              </a:lnSpc>
              <a:spcBef>
                <a:spcPts val="0"/>
              </a:spcBef>
              <a:buNone/>
            </a:pPr>
            <a:r>
              <a:rPr sz="1100" lang="en">
                <a:solidFill>
                  <a:srgbClr val="252525"/>
                </a:solidFill>
              </a:rPr>
              <a:t>Have you ever seen a large shell at the beach covered with tinier ones? Like this: These are all called sessile organisms, meaning that they don’t move; they attach themselves to a hard substrate and live off of that. In the picture above, sessile organisms are living off of other sessile organisms. Bioimmuration happens to these organisms often.</a:t>
            </a:r>
          </a:p>
          <a:p>
            <a:pPr>
              <a:spcBef>
                <a:spcPts val="0"/>
              </a:spcBef>
              <a:buNone/>
            </a:pPr>
            <a:r>
              <a:t/>
            </a:r>
            <a:endParaRPr/>
          </a:p>
        </p:txBody>
      </p:sp>
      <p:pic>
        <p:nvPicPr>
          <p:cNvPr id="146" name="Shape 146"/>
          <p:cNvPicPr preferRelativeResize="0"/>
          <p:nvPr/>
        </p:nvPicPr>
        <p:blipFill>
          <a:blip r:embed="rId3">
            <a:alphaModFix/>
          </a:blip>
          <a:stretch>
            <a:fillRect/>
          </a:stretch>
        </p:blipFill>
        <p:spPr>
          <a:xfrm>
            <a:off y="2500350" x="776075"/>
            <a:ext cy="2105025" cx="30480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y="0" x="0"/>
          <a:ext cy="0" cx="0"/>
          <a:chOff y="0" x="0"/>
          <a:chExt cy="0" cx="0"/>
        </a:xfrm>
      </p:grpSpPr>
      <p:sp>
        <p:nvSpPr>
          <p:cNvPr id="151" name="Shape 15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Current events</a:t>
            </a:r>
          </a:p>
        </p:txBody>
      </p:sp>
      <p:sp>
        <p:nvSpPr>
          <p:cNvPr id="152" name="Shape 152"/>
          <p:cNvSpPr txBox="1"/>
          <p:nvPr>
            <p:ph idx="1" type="body"/>
          </p:nvPr>
        </p:nvSpPr>
        <p:spPr>
          <a:xfrm>
            <a:off y="1200150" x="457200"/>
            <a:ext cy="3725699" cx="3994500"/>
          </a:xfrm>
          <a:prstGeom prst="rect">
            <a:avLst/>
          </a:prstGeom>
        </p:spPr>
        <p:txBody>
          <a:bodyPr bIns="91425" rIns="91425" lIns="91425" tIns="91425" anchor="t" anchorCtr="0">
            <a:noAutofit/>
          </a:bodyPr>
          <a:lstStyle/>
          <a:p>
            <a:pPr rtl="0" lvl="0">
              <a:lnSpc>
                <a:spcPct val="115000"/>
              </a:lnSpc>
              <a:spcBef>
                <a:spcPts val="0"/>
              </a:spcBef>
              <a:buNone/>
            </a:pPr>
            <a:r>
              <a:rPr sz="1000" lang="en"/>
              <a:t>Sept 25, 2014: “</a:t>
            </a:r>
            <a:r>
              <a:rPr b="1" sz="1000" lang="en"/>
              <a:t>New evidence of ancient multicellular life sets evolutionary timeline back 60 million years”</a:t>
            </a:r>
            <a:r>
              <a:rPr sz="1000" lang="en"/>
              <a:t> --Phys.org</a:t>
            </a:r>
          </a:p>
          <a:p>
            <a:pPr rtl="0" lvl="0">
              <a:lnSpc>
                <a:spcPct val="115000"/>
              </a:lnSpc>
              <a:spcBef>
                <a:spcPts val="0"/>
              </a:spcBef>
              <a:buNone/>
            </a:pPr>
            <a:r>
              <a:rPr sz="1000" lang="en"/>
              <a:t>Why is this surprising (3)?</a:t>
            </a:r>
          </a:p>
          <a:p>
            <a:pPr rtl="0" lvl="0">
              <a:lnSpc>
                <a:spcPct val="115000"/>
              </a:lnSpc>
              <a:spcBef>
                <a:spcPts val="0"/>
              </a:spcBef>
              <a:buNone/>
            </a:pPr>
            <a:r>
              <a:rPr sz="1000" lang="en"/>
              <a:t>Picture: A multicelled specimen with dividing dyads. Specimen about 0.7 mm in diameter. Credit: Lei Chen and Shuhai Xiao</a:t>
            </a:r>
          </a:p>
          <a:p>
            <a:pPr rtl="0" lvl="0">
              <a:lnSpc>
                <a:spcPct val="115000"/>
              </a:lnSpc>
              <a:spcBef>
                <a:spcPts val="0"/>
              </a:spcBef>
              <a:buNone/>
            </a:pPr>
            <a:r>
              <a:t/>
            </a:r>
            <a:endParaRPr sz="1000"/>
          </a:p>
          <a:p>
            <a:pPr>
              <a:spcBef>
                <a:spcPts val="0"/>
              </a:spcBef>
              <a:buNone/>
            </a:pPr>
            <a:r>
              <a:t/>
            </a:r>
            <a:endParaRPr sz="1000"/>
          </a:p>
        </p:txBody>
      </p:sp>
      <p:sp>
        <p:nvSpPr>
          <p:cNvPr id="153" name="Shape 153"/>
          <p:cNvSpPr txBox="1"/>
          <p:nvPr>
            <p:ph idx="2" type="body"/>
          </p:nvPr>
        </p:nvSpPr>
        <p:spPr>
          <a:xfrm>
            <a:off y="1200150" x="4692273"/>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t>Scientists here were trying to understand possible transition from unicellular to multicellular organisms. Basically, “</a:t>
            </a:r>
            <a:r>
              <a:rPr sz="1800" lang="en"/>
              <a:t>the complex multicellularity evident in the fossils is inconsistent with the simpler forms such as bacteria and single-celled life typically expected 600 million years ago”. Sophisticated life didn’t occur until 60 million years later (540 million years ago) during the Cambrian Explosion.</a:t>
            </a:r>
          </a:p>
          <a:p>
            <a:pPr rtl="0" lvl="0">
              <a:spcBef>
                <a:spcPts val="0"/>
              </a:spcBef>
              <a:buClr>
                <a:schemeClr val="dk1"/>
              </a:buClr>
              <a:buFont typeface="Arial"/>
              <a:buNone/>
            </a:pPr>
            <a:r>
              <a:t/>
            </a:r>
            <a:endParaRPr sz="1000"/>
          </a:p>
          <a:p>
            <a:pPr>
              <a:spcBef>
                <a:spcPts val="0"/>
              </a:spcBef>
              <a:buNone/>
            </a:pPr>
            <a:r>
              <a:t/>
            </a:r>
            <a:endParaRPr sz="1000"/>
          </a:p>
        </p:txBody>
      </p:sp>
      <p:pic>
        <p:nvPicPr>
          <p:cNvPr id="154" name="Shape 154"/>
          <p:cNvPicPr preferRelativeResize="0"/>
          <p:nvPr/>
        </p:nvPicPr>
        <p:blipFill>
          <a:blip r:embed="rId3">
            <a:alphaModFix/>
          </a:blip>
          <a:stretch>
            <a:fillRect/>
          </a:stretch>
        </p:blipFill>
        <p:spPr>
          <a:xfrm>
            <a:off y="2243775" x="680675"/>
            <a:ext cy="2542100" cx="331002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 name="Shape 34"/>
        <p:cNvGrpSpPr/>
        <p:nvPr/>
      </p:nvGrpSpPr>
      <p:grpSpPr>
        <a:xfrm>
          <a:off y="0" x="0"/>
          <a:ext cy="0" cx="0"/>
          <a:chOff y="0" x="0"/>
          <a:chExt cy="0" cx="0"/>
        </a:xfrm>
      </p:grpSpPr>
      <p:sp>
        <p:nvSpPr>
          <p:cNvPr id="35" name="Shape 35"/>
          <p:cNvSpPr txBox="1"/>
          <p:nvPr>
            <p:ph idx="1" type="body"/>
          </p:nvPr>
        </p:nvSpPr>
        <p:spPr>
          <a:xfrm>
            <a:off y="590500" x="448600"/>
            <a:ext cy="3725699" cx="3994500"/>
          </a:xfrm>
          <a:prstGeom prst="rect">
            <a:avLst/>
          </a:prstGeom>
        </p:spPr>
        <p:txBody>
          <a:bodyPr bIns="91425" rIns="91425" lIns="91425" tIns="91425" anchor="t" anchorCtr="0">
            <a:noAutofit/>
          </a:bodyPr>
          <a:lstStyle/>
          <a:p>
            <a:pPr rtl="0" lvl="0">
              <a:lnSpc>
                <a:spcPct val="115000"/>
              </a:lnSpc>
              <a:spcBef>
                <a:spcPts val="0"/>
              </a:spcBef>
              <a:buClr>
                <a:schemeClr val="dk1"/>
              </a:buClr>
              <a:buSzPct val="61111"/>
              <a:buFont typeface="Arial"/>
              <a:buNone/>
            </a:pPr>
            <a:r>
              <a:rPr sz="1800" lang="en">
                <a:solidFill>
                  <a:srgbClr val="222222"/>
                </a:solidFill>
              </a:rPr>
              <a:t>When you were a tadpole and I was a fish</a:t>
            </a:r>
          </a:p>
          <a:p>
            <a:pPr rtl="0" lvl="0">
              <a:lnSpc>
                <a:spcPct val="115000"/>
              </a:lnSpc>
              <a:spcBef>
                <a:spcPts val="0"/>
              </a:spcBef>
              <a:buClr>
                <a:schemeClr val="dk1"/>
              </a:buClr>
              <a:buSzPct val="61111"/>
              <a:buFont typeface="Arial"/>
              <a:buNone/>
            </a:pPr>
            <a:r>
              <a:rPr sz="1800" lang="en">
                <a:solidFill>
                  <a:srgbClr val="222222"/>
                </a:solidFill>
              </a:rPr>
              <a:t>  In the </a:t>
            </a:r>
            <a:r>
              <a:rPr b="1" sz="1800" lang="en">
                <a:solidFill>
                  <a:srgbClr val="222222"/>
                </a:solidFill>
              </a:rPr>
              <a:t>Paleozoic</a:t>
            </a:r>
            <a:r>
              <a:rPr sz="1800" lang="en">
                <a:solidFill>
                  <a:srgbClr val="222222"/>
                </a:solidFill>
              </a:rPr>
              <a:t> time,</a:t>
            </a:r>
          </a:p>
          <a:p>
            <a:pPr rtl="0" lvl="0">
              <a:lnSpc>
                <a:spcPct val="115000"/>
              </a:lnSpc>
              <a:spcBef>
                <a:spcPts val="0"/>
              </a:spcBef>
              <a:buClr>
                <a:schemeClr val="dk1"/>
              </a:buClr>
              <a:buSzPct val="61111"/>
              <a:buFont typeface="Arial"/>
              <a:buNone/>
            </a:pPr>
            <a:r>
              <a:rPr sz="1800" lang="en">
                <a:solidFill>
                  <a:srgbClr val="222222"/>
                </a:solidFill>
              </a:rPr>
              <a:t>And side by side on the ebbing tide</a:t>
            </a:r>
          </a:p>
          <a:p>
            <a:pPr rtl="0" lvl="0">
              <a:lnSpc>
                <a:spcPct val="115000"/>
              </a:lnSpc>
              <a:spcBef>
                <a:spcPts val="0"/>
              </a:spcBef>
              <a:buClr>
                <a:schemeClr val="dk1"/>
              </a:buClr>
              <a:buSzPct val="61111"/>
              <a:buFont typeface="Arial"/>
              <a:buNone/>
            </a:pPr>
            <a:r>
              <a:rPr sz="1800" lang="en">
                <a:solidFill>
                  <a:srgbClr val="222222"/>
                </a:solidFill>
              </a:rPr>
              <a:t>  We sprawled through the ooze and slime,</a:t>
            </a:r>
          </a:p>
          <a:p>
            <a:pPr rtl="0" lvl="0">
              <a:lnSpc>
                <a:spcPct val="115000"/>
              </a:lnSpc>
              <a:spcBef>
                <a:spcPts val="0"/>
              </a:spcBef>
              <a:buClr>
                <a:schemeClr val="dk1"/>
              </a:buClr>
              <a:buSzPct val="61111"/>
              <a:buFont typeface="Arial"/>
              <a:buNone/>
            </a:pPr>
            <a:r>
              <a:rPr sz="1800" lang="en">
                <a:solidFill>
                  <a:srgbClr val="222222"/>
                </a:solidFill>
              </a:rPr>
              <a:t>Or skittered with many a caudal flip</a:t>
            </a:r>
          </a:p>
          <a:p>
            <a:pPr rtl="0" lvl="0">
              <a:lnSpc>
                <a:spcPct val="115000"/>
              </a:lnSpc>
              <a:spcBef>
                <a:spcPts val="0"/>
              </a:spcBef>
              <a:buClr>
                <a:schemeClr val="dk1"/>
              </a:buClr>
              <a:buSzPct val="61111"/>
              <a:buFont typeface="Arial"/>
              <a:buNone/>
            </a:pPr>
            <a:r>
              <a:rPr sz="1800" lang="en">
                <a:solidFill>
                  <a:srgbClr val="222222"/>
                </a:solidFill>
              </a:rPr>
              <a:t>  Through the depths of the </a:t>
            </a:r>
            <a:r>
              <a:rPr b="1" sz="1800" lang="en">
                <a:solidFill>
                  <a:srgbClr val="222222"/>
                </a:solidFill>
              </a:rPr>
              <a:t>Cambrian fen</a:t>
            </a:r>
            <a:r>
              <a:rPr sz="1800" lang="en">
                <a:solidFill>
                  <a:srgbClr val="222222"/>
                </a:solidFill>
              </a:rPr>
              <a:t>,</a:t>
            </a:r>
          </a:p>
          <a:p>
            <a:pPr rtl="0" lvl="0">
              <a:lnSpc>
                <a:spcPct val="115000"/>
              </a:lnSpc>
              <a:spcBef>
                <a:spcPts val="0"/>
              </a:spcBef>
              <a:buClr>
                <a:schemeClr val="dk1"/>
              </a:buClr>
              <a:buSzPct val="61111"/>
              <a:buFont typeface="Arial"/>
              <a:buNone/>
            </a:pPr>
            <a:r>
              <a:rPr sz="1800" lang="en">
                <a:solidFill>
                  <a:srgbClr val="222222"/>
                </a:solidFill>
              </a:rPr>
              <a:t>My heart was rife with the </a:t>
            </a:r>
            <a:r>
              <a:rPr b="1" sz="1800" lang="en">
                <a:solidFill>
                  <a:srgbClr val="222222"/>
                </a:solidFill>
              </a:rPr>
              <a:t>joy of life</a:t>
            </a:r>
            <a:r>
              <a:rPr sz="1800" lang="en">
                <a:solidFill>
                  <a:srgbClr val="222222"/>
                </a:solidFill>
              </a:rPr>
              <a:t>,</a:t>
            </a:r>
          </a:p>
          <a:p>
            <a:pPr rtl="0" lvl="0">
              <a:lnSpc>
                <a:spcPct val="115000"/>
              </a:lnSpc>
              <a:spcBef>
                <a:spcPts val="0"/>
              </a:spcBef>
              <a:buNone/>
            </a:pPr>
            <a:r>
              <a:rPr sz="1800" lang="en">
                <a:solidFill>
                  <a:srgbClr val="222222"/>
                </a:solidFill>
              </a:rPr>
              <a:t>  For I loved you even then.</a:t>
            </a:r>
          </a:p>
        </p:txBody>
      </p:sp>
      <p:sp>
        <p:nvSpPr>
          <p:cNvPr id="36" name="Shape 36"/>
          <p:cNvSpPr txBox="1"/>
          <p:nvPr>
            <p:ph idx="2" type="body"/>
          </p:nvPr>
        </p:nvSpPr>
        <p:spPr>
          <a:xfrm>
            <a:off y="590500" x="4692273"/>
            <a:ext cy="3725699" cx="3994500"/>
          </a:xfrm>
          <a:prstGeom prst="rect">
            <a:avLst/>
          </a:prstGeom>
        </p:spPr>
        <p:txBody>
          <a:bodyPr bIns="91425" rIns="91425" lIns="91425" tIns="91425" anchor="t" anchorCtr="0">
            <a:noAutofit/>
          </a:bodyPr>
          <a:lstStyle/>
          <a:p>
            <a:pPr>
              <a:spcBef>
                <a:spcPts val="0"/>
              </a:spcBef>
              <a:buNone/>
            </a:pPr>
            <a:r>
              <a:rPr sz="1500" lang="en"/>
              <a:t>The Paleozoic Era was the first era in the Phanerozoic Eon, actually the fourth and current eon in Earth’s history. In the beginning of this era, the Cambrian Explosion of life and diversity took place, from which many animal species today descended. Smith probably started at this point in time because there wasn’t much familiar life before this. A fen is a swampy wetland, and according to Wikipedia. I don’t think a fen would be found in the Cambrian period because it was actually a very barren place on land. However, the seas were full of life, so I guess Smith knew what he was talking about when he made the characters a tadpole and a fish.</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ph idx="1" type="body"/>
          </p:nvPr>
        </p:nvSpPr>
        <p:spPr>
          <a:xfrm>
            <a:off y="408350" x="47440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Mindless we lived and mindless we loved</a:t>
            </a:r>
          </a:p>
          <a:p>
            <a:pPr rtl="0" lvl="0">
              <a:spcBef>
                <a:spcPts val="0"/>
              </a:spcBef>
              <a:buClr>
                <a:schemeClr val="dk1"/>
              </a:buClr>
              <a:buSzPct val="61111"/>
              <a:buFont typeface="Arial"/>
              <a:buNone/>
            </a:pPr>
            <a:r>
              <a:rPr sz="1800" lang="en">
                <a:solidFill>
                  <a:srgbClr val="222222"/>
                </a:solidFill>
              </a:rPr>
              <a:t>  And mindless at last we died;</a:t>
            </a:r>
          </a:p>
          <a:p>
            <a:pPr rtl="0" lvl="0">
              <a:spcBef>
                <a:spcPts val="0"/>
              </a:spcBef>
              <a:buClr>
                <a:schemeClr val="dk1"/>
              </a:buClr>
              <a:buSzPct val="61111"/>
              <a:buFont typeface="Arial"/>
              <a:buNone/>
            </a:pPr>
            <a:r>
              <a:rPr sz="1800" lang="en">
                <a:solidFill>
                  <a:srgbClr val="222222"/>
                </a:solidFill>
              </a:rPr>
              <a:t>And deep in the rift of the </a:t>
            </a:r>
            <a:r>
              <a:rPr b="1" sz="1800" lang="en">
                <a:solidFill>
                  <a:srgbClr val="222222"/>
                </a:solidFill>
              </a:rPr>
              <a:t>Caradoc </a:t>
            </a:r>
            <a:r>
              <a:rPr sz="1800" lang="en">
                <a:solidFill>
                  <a:srgbClr val="222222"/>
                </a:solidFill>
              </a:rPr>
              <a:t>drift</a:t>
            </a:r>
          </a:p>
          <a:p>
            <a:pPr rtl="0" lvl="0">
              <a:spcBef>
                <a:spcPts val="0"/>
              </a:spcBef>
              <a:buClr>
                <a:schemeClr val="dk1"/>
              </a:buClr>
              <a:buSzPct val="61111"/>
              <a:buFont typeface="Arial"/>
              <a:buNone/>
            </a:pPr>
            <a:r>
              <a:rPr sz="1800" lang="en">
                <a:solidFill>
                  <a:srgbClr val="222222"/>
                </a:solidFill>
              </a:rPr>
              <a:t>  We slumbered side by side.</a:t>
            </a:r>
          </a:p>
          <a:p>
            <a:pPr rtl="0" lvl="0">
              <a:spcBef>
                <a:spcPts val="0"/>
              </a:spcBef>
              <a:buClr>
                <a:schemeClr val="dk1"/>
              </a:buClr>
              <a:buSzPct val="61111"/>
              <a:buFont typeface="Arial"/>
              <a:buNone/>
            </a:pPr>
            <a:r>
              <a:rPr sz="1800" lang="en">
                <a:solidFill>
                  <a:srgbClr val="222222"/>
                </a:solidFill>
              </a:rPr>
              <a:t>The world turned on in the lathe of time,</a:t>
            </a:r>
          </a:p>
          <a:p>
            <a:pPr rtl="0" lvl="0">
              <a:spcBef>
                <a:spcPts val="0"/>
              </a:spcBef>
              <a:buClr>
                <a:schemeClr val="dk1"/>
              </a:buClr>
              <a:buSzPct val="61111"/>
              <a:buFont typeface="Arial"/>
              <a:buNone/>
            </a:pPr>
            <a:r>
              <a:rPr sz="1800" lang="en">
                <a:solidFill>
                  <a:srgbClr val="222222"/>
                </a:solidFill>
              </a:rPr>
              <a:t>  The </a:t>
            </a:r>
            <a:r>
              <a:rPr b="1" sz="1800" lang="en">
                <a:solidFill>
                  <a:srgbClr val="222222"/>
                </a:solidFill>
              </a:rPr>
              <a:t>hot lands</a:t>
            </a:r>
            <a:r>
              <a:rPr sz="1800" lang="en">
                <a:solidFill>
                  <a:srgbClr val="222222"/>
                </a:solidFill>
              </a:rPr>
              <a:t> heaved amain,</a:t>
            </a:r>
          </a:p>
          <a:p>
            <a:pPr rtl="0" lvl="0">
              <a:spcBef>
                <a:spcPts val="0"/>
              </a:spcBef>
              <a:buClr>
                <a:schemeClr val="dk1"/>
              </a:buClr>
              <a:buSzPct val="61111"/>
              <a:buFont typeface="Arial"/>
              <a:buNone/>
            </a:pPr>
            <a:r>
              <a:rPr b="1" sz="1800" lang="en">
                <a:solidFill>
                  <a:srgbClr val="000000"/>
                </a:solidFill>
              </a:rPr>
              <a:t>Till we caught our breath from the womb of death</a:t>
            </a:r>
          </a:p>
          <a:p>
            <a:pPr rtl="0" lvl="0">
              <a:spcBef>
                <a:spcPts val="0"/>
              </a:spcBef>
              <a:buClr>
                <a:schemeClr val="dk1"/>
              </a:buClr>
              <a:buSzPct val="61111"/>
              <a:buFont typeface="Arial"/>
              <a:buNone/>
            </a:pPr>
            <a:r>
              <a:rPr b="1" sz="1800" lang="en">
                <a:solidFill>
                  <a:srgbClr val="000000"/>
                </a:solidFill>
              </a:rPr>
              <a:t>  And crept into life again.</a:t>
            </a:r>
          </a:p>
          <a:p>
            <a:pPr>
              <a:spcBef>
                <a:spcPts val="0"/>
              </a:spcBef>
              <a:buNone/>
            </a:pPr>
            <a:r>
              <a:t/>
            </a:r>
            <a:endParaRPr/>
          </a:p>
        </p:txBody>
      </p:sp>
      <p:sp>
        <p:nvSpPr>
          <p:cNvPr id="42" name="Shape 42"/>
          <p:cNvSpPr txBox="1"/>
          <p:nvPr>
            <p:ph idx="2" type="body"/>
          </p:nvPr>
        </p:nvSpPr>
        <p:spPr>
          <a:xfrm>
            <a:off y="708900" x="4692273"/>
            <a:ext cy="3725699" cx="3994500"/>
          </a:xfrm>
          <a:prstGeom prst="rect">
            <a:avLst/>
          </a:prstGeom>
        </p:spPr>
        <p:txBody>
          <a:bodyPr bIns="91425" rIns="91425" lIns="91425" tIns="91425" anchor="t" anchorCtr="0">
            <a:noAutofit/>
          </a:bodyPr>
          <a:lstStyle/>
          <a:p>
            <a:pPr>
              <a:spcBef>
                <a:spcPts val="0"/>
              </a:spcBef>
              <a:buNone/>
            </a:pPr>
            <a:r>
              <a:rPr sz="1400" lang="en"/>
              <a:t>Caer Caradoc is a hill of volcanic rock formed during the Precambrian Eon in present day Shropshire, England. The Earth was indeed very hot, and tectonic activity was much more rapid than it is today, causing the landmasses to converge and diverge into at least five different supercontinents until they separated into the shapes they are in today. For the last few lines, see the next slide.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sp>
        <p:nvSpPr>
          <p:cNvPr id="47" name="Shape 47"/>
          <p:cNvSpPr txBox="1"/>
          <p:nvPr>
            <p:ph idx="1" type="body"/>
          </p:nvPr>
        </p:nvSpPr>
        <p:spPr>
          <a:xfrm>
            <a:off y="537175" x="42285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b="1" sz="1800" lang="en">
                <a:solidFill>
                  <a:srgbClr val="222222"/>
                </a:solidFill>
              </a:rPr>
              <a:t>We were amphibians, scaled and tailed,</a:t>
            </a:r>
          </a:p>
          <a:p>
            <a:pPr rtl="0" lvl="0">
              <a:spcBef>
                <a:spcPts val="0"/>
              </a:spcBef>
              <a:buClr>
                <a:schemeClr val="dk1"/>
              </a:buClr>
              <a:buSzPct val="61111"/>
              <a:buFont typeface="Arial"/>
              <a:buNone/>
            </a:pPr>
            <a:r>
              <a:rPr sz="1800" lang="en">
                <a:solidFill>
                  <a:srgbClr val="222222"/>
                </a:solidFill>
              </a:rPr>
              <a:t>  And drab as a dead man's hand;</a:t>
            </a:r>
          </a:p>
          <a:p>
            <a:pPr rtl="0" lvl="0">
              <a:spcBef>
                <a:spcPts val="0"/>
              </a:spcBef>
              <a:buClr>
                <a:schemeClr val="dk1"/>
              </a:buClr>
              <a:buSzPct val="61111"/>
              <a:buFont typeface="Arial"/>
              <a:buNone/>
            </a:pPr>
            <a:r>
              <a:rPr sz="1800" lang="en">
                <a:solidFill>
                  <a:srgbClr val="222222"/>
                </a:solidFill>
              </a:rPr>
              <a:t>We coiled at ease 'neath the </a:t>
            </a:r>
            <a:r>
              <a:rPr b="1" sz="1800" lang="en">
                <a:solidFill>
                  <a:srgbClr val="222222"/>
                </a:solidFill>
              </a:rPr>
              <a:t>dripping trees</a:t>
            </a:r>
          </a:p>
          <a:p>
            <a:pPr rtl="0" lvl="0">
              <a:spcBef>
                <a:spcPts val="0"/>
              </a:spcBef>
              <a:buClr>
                <a:schemeClr val="dk1"/>
              </a:buClr>
              <a:buSzPct val="61111"/>
              <a:buFont typeface="Arial"/>
              <a:buNone/>
            </a:pPr>
            <a:r>
              <a:rPr sz="1800" lang="en">
                <a:solidFill>
                  <a:srgbClr val="222222"/>
                </a:solidFill>
              </a:rPr>
              <a:t>  Or trailed through the mud and sand.</a:t>
            </a:r>
          </a:p>
          <a:p>
            <a:pPr rtl="0" lvl="0">
              <a:spcBef>
                <a:spcPts val="0"/>
              </a:spcBef>
              <a:buClr>
                <a:schemeClr val="dk1"/>
              </a:buClr>
              <a:buSzPct val="61111"/>
              <a:buFont typeface="Arial"/>
              <a:buNone/>
            </a:pPr>
            <a:r>
              <a:rPr sz="1800" lang="en">
                <a:solidFill>
                  <a:srgbClr val="222222"/>
                </a:solidFill>
              </a:rPr>
              <a:t>Croaking and blind, with our three-clawed feet</a:t>
            </a:r>
          </a:p>
          <a:p>
            <a:pPr rtl="0" lvl="0">
              <a:spcBef>
                <a:spcPts val="0"/>
              </a:spcBef>
              <a:buClr>
                <a:schemeClr val="dk1"/>
              </a:buClr>
              <a:buSzPct val="61111"/>
              <a:buFont typeface="Arial"/>
              <a:buNone/>
            </a:pPr>
            <a:r>
              <a:rPr sz="1800" lang="en">
                <a:solidFill>
                  <a:srgbClr val="222222"/>
                </a:solidFill>
              </a:rPr>
              <a:t>  Writing a language dumb,</a:t>
            </a:r>
          </a:p>
          <a:p>
            <a:pPr rtl="0" lvl="0">
              <a:spcBef>
                <a:spcPts val="0"/>
              </a:spcBef>
              <a:buClr>
                <a:schemeClr val="dk1"/>
              </a:buClr>
              <a:buSzPct val="61111"/>
              <a:buFont typeface="Arial"/>
              <a:buNone/>
            </a:pPr>
            <a:r>
              <a:rPr sz="1800" lang="en">
                <a:solidFill>
                  <a:srgbClr val="222222"/>
                </a:solidFill>
              </a:rPr>
              <a:t>With never a spark in the empty dark</a:t>
            </a:r>
          </a:p>
          <a:p>
            <a:pPr rtl="0" lvl="0">
              <a:spcBef>
                <a:spcPts val="0"/>
              </a:spcBef>
              <a:buClr>
                <a:schemeClr val="dk1"/>
              </a:buClr>
              <a:buSzPct val="61111"/>
              <a:buFont typeface="Arial"/>
              <a:buNone/>
            </a:pPr>
            <a:r>
              <a:rPr sz="1800" lang="en">
                <a:solidFill>
                  <a:srgbClr val="222222"/>
                </a:solidFill>
              </a:rPr>
              <a:t>  To hint at a life to come.</a:t>
            </a:r>
          </a:p>
          <a:p>
            <a:pPr>
              <a:spcBef>
                <a:spcPts val="0"/>
              </a:spcBef>
              <a:buNone/>
            </a:pPr>
            <a:r>
              <a:t/>
            </a:r>
            <a:endParaRPr/>
          </a:p>
        </p:txBody>
      </p:sp>
      <p:sp>
        <p:nvSpPr>
          <p:cNvPr id="48" name="Shape 48"/>
          <p:cNvSpPr txBox="1"/>
          <p:nvPr>
            <p:ph idx="2" type="body"/>
          </p:nvPr>
        </p:nvSpPr>
        <p:spPr>
          <a:xfrm>
            <a:off y="537175" x="4683673"/>
            <a:ext cy="3725699" cx="3994500"/>
          </a:xfrm>
          <a:prstGeom prst="rect">
            <a:avLst/>
          </a:prstGeom>
        </p:spPr>
        <p:txBody>
          <a:bodyPr bIns="91425" rIns="91425" lIns="91425" tIns="91425" anchor="t" anchorCtr="0">
            <a:noAutofit/>
          </a:bodyPr>
          <a:lstStyle/>
          <a:p>
            <a:pPr>
              <a:spcBef>
                <a:spcPts val="0"/>
              </a:spcBef>
              <a:buNone/>
            </a:pPr>
            <a:r>
              <a:rPr sz="1400" lang="en"/>
              <a:t>When I read the purple part, I had a suspicion Smith didn’t just mean the two creatures died. I wasn’t sure until I saw the first line of this stanza. The Mesozoic Era, which follows the Paleozoic Era, is sometimes called the “age of the reptiles” after paleontologist Gideon Mantell noticed the dominance of reptiles during this time span. The bridge between the Paleozoic and Mesozoic eras was the Permian-Triassic extinction, in which almost all forms of life went extinct, including insects (this wasn’t the dinosaur one). There were trees during this time, unlike during the Cambrian period. I’m not sure what he means by “dripping”. Either this could refer to the cones they dropped or the periods of “intense rainfall” that occured during the generally dry Triassic (first part of the Mesozoic era) period.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ph idx="1" type="body"/>
          </p:nvPr>
        </p:nvSpPr>
        <p:spPr>
          <a:xfrm>
            <a:off y="708900" x="457200"/>
            <a:ext cy="3725699" cx="39945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solidFill>
                  <a:srgbClr val="222222"/>
                </a:solidFill>
              </a:rPr>
              <a:t>Yet happy we lived and happy we loved,</a:t>
            </a:r>
          </a:p>
          <a:p>
            <a:pPr rtl="0" lvl="0">
              <a:spcBef>
                <a:spcPts val="0"/>
              </a:spcBef>
              <a:buClr>
                <a:schemeClr val="dk1"/>
              </a:buClr>
              <a:buSzPct val="61111"/>
              <a:buFont typeface="Arial"/>
              <a:buNone/>
            </a:pPr>
            <a:r>
              <a:rPr sz="1800" lang="en">
                <a:solidFill>
                  <a:srgbClr val="222222"/>
                </a:solidFill>
              </a:rPr>
              <a:t>  And </a:t>
            </a:r>
            <a:r>
              <a:rPr b="1" sz="1800" lang="en">
                <a:solidFill>
                  <a:srgbClr val="222222"/>
                </a:solidFill>
              </a:rPr>
              <a:t>happy we died once more</a:t>
            </a:r>
            <a:r>
              <a:rPr sz="1800" lang="en">
                <a:solidFill>
                  <a:srgbClr val="222222"/>
                </a:solidFill>
              </a:rPr>
              <a:t>;</a:t>
            </a:r>
          </a:p>
          <a:p>
            <a:pPr rtl="0" lvl="0">
              <a:spcBef>
                <a:spcPts val="0"/>
              </a:spcBef>
              <a:buClr>
                <a:schemeClr val="dk1"/>
              </a:buClr>
              <a:buSzPct val="61111"/>
              <a:buFont typeface="Arial"/>
              <a:buNone/>
            </a:pPr>
            <a:r>
              <a:rPr sz="1800" lang="en">
                <a:solidFill>
                  <a:srgbClr val="222222"/>
                </a:solidFill>
              </a:rPr>
              <a:t>Our forms were rolled in the </a:t>
            </a:r>
            <a:r>
              <a:rPr b="1" sz="1800" lang="en">
                <a:solidFill>
                  <a:srgbClr val="222222"/>
                </a:solidFill>
              </a:rPr>
              <a:t>clinging mold</a:t>
            </a:r>
          </a:p>
          <a:p>
            <a:pPr rtl="0" lvl="0">
              <a:spcBef>
                <a:spcPts val="0"/>
              </a:spcBef>
              <a:buClr>
                <a:schemeClr val="dk1"/>
              </a:buClr>
              <a:buSzPct val="61111"/>
              <a:buFont typeface="Arial"/>
              <a:buNone/>
            </a:pPr>
            <a:r>
              <a:rPr sz="1800" lang="en">
                <a:solidFill>
                  <a:srgbClr val="222222"/>
                </a:solidFill>
              </a:rPr>
              <a:t>  Of a </a:t>
            </a:r>
            <a:r>
              <a:rPr b="1" sz="1800" lang="en">
                <a:solidFill>
                  <a:srgbClr val="222222"/>
                </a:solidFill>
              </a:rPr>
              <a:t>Neocomian shore</a:t>
            </a:r>
            <a:r>
              <a:rPr sz="1800" lang="en">
                <a:solidFill>
                  <a:srgbClr val="222222"/>
                </a:solidFill>
              </a:rPr>
              <a:t>.</a:t>
            </a:r>
          </a:p>
          <a:p>
            <a:pPr rtl="0" lvl="0">
              <a:spcBef>
                <a:spcPts val="0"/>
              </a:spcBef>
              <a:buClr>
                <a:schemeClr val="dk1"/>
              </a:buClr>
              <a:buSzPct val="61111"/>
              <a:buFont typeface="Arial"/>
              <a:buNone/>
            </a:pPr>
            <a:r>
              <a:rPr sz="1800" lang="en">
                <a:solidFill>
                  <a:srgbClr val="222222"/>
                </a:solidFill>
              </a:rPr>
              <a:t>The </a:t>
            </a:r>
            <a:r>
              <a:rPr b="1" sz="1800" lang="en">
                <a:solidFill>
                  <a:srgbClr val="222222"/>
                </a:solidFill>
              </a:rPr>
              <a:t>eons came and the eons fled</a:t>
            </a:r>
          </a:p>
          <a:p>
            <a:pPr rtl="0" lvl="0">
              <a:spcBef>
                <a:spcPts val="0"/>
              </a:spcBef>
              <a:buClr>
                <a:schemeClr val="dk1"/>
              </a:buClr>
              <a:buSzPct val="61111"/>
              <a:buFont typeface="Arial"/>
              <a:buNone/>
            </a:pPr>
            <a:r>
              <a:rPr sz="1800" lang="en">
                <a:solidFill>
                  <a:srgbClr val="222222"/>
                </a:solidFill>
              </a:rPr>
              <a:t>  And the sleep that wrapped us fast</a:t>
            </a:r>
          </a:p>
          <a:p>
            <a:pPr rtl="0" lvl="0">
              <a:spcBef>
                <a:spcPts val="0"/>
              </a:spcBef>
              <a:buClr>
                <a:schemeClr val="dk1"/>
              </a:buClr>
              <a:buSzPct val="61111"/>
              <a:buFont typeface="Arial"/>
              <a:buNone/>
            </a:pPr>
            <a:r>
              <a:rPr sz="1800" lang="en">
                <a:solidFill>
                  <a:srgbClr val="222222"/>
                </a:solidFill>
              </a:rPr>
              <a:t>Was riven away in a newer day</a:t>
            </a:r>
          </a:p>
          <a:p>
            <a:pPr rtl="0" lvl="0">
              <a:spcBef>
                <a:spcPts val="0"/>
              </a:spcBef>
              <a:buClr>
                <a:schemeClr val="dk1"/>
              </a:buClr>
              <a:buSzPct val="61111"/>
              <a:buFont typeface="Arial"/>
              <a:buNone/>
            </a:pPr>
            <a:r>
              <a:rPr sz="1800" lang="en">
                <a:solidFill>
                  <a:srgbClr val="222222"/>
                </a:solidFill>
              </a:rPr>
              <a:t>  And the </a:t>
            </a:r>
            <a:r>
              <a:rPr b="1" sz="1800" lang="en">
                <a:solidFill>
                  <a:srgbClr val="222222"/>
                </a:solidFill>
              </a:rPr>
              <a:t>night of death</a:t>
            </a:r>
            <a:r>
              <a:rPr sz="1800" lang="en">
                <a:solidFill>
                  <a:srgbClr val="222222"/>
                </a:solidFill>
              </a:rPr>
              <a:t> was passed.</a:t>
            </a:r>
          </a:p>
          <a:p>
            <a:pPr>
              <a:spcBef>
                <a:spcPts val="0"/>
              </a:spcBef>
              <a:buNone/>
            </a:pPr>
            <a:r>
              <a:t/>
            </a:r>
            <a:endParaRPr/>
          </a:p>
        </p:txBody>
      </p:sp>
      <p:sp>
        <p:nvSpPr>
          <p:cNvPr id="54" name="Shape 54"/>
          <p:cNvSpPr txBox="1"/>
          <p:nvPr>
            <p:ph idx="2" type="body"/>
          </p:nvPr>
        </p:nvSpPr>
        <p:spPr>
          <a:xfrm>
            <a:off y="365425" x="4649323"/>
            <a:ext cy="3725699" cx="3994500"/>
          </a:xfrm>
          <a:prstGeom prst="rect">
            <a:avLst/>
          </a:prstGeom>
        </p:spPr>
        <p:txBody>
          <a:bodyPr bIns="91425" rIns="91425" lIns="91425" tIns="91425" anchor="t" anchorCtr="0">
            <a:noAutofit/>
          </a:bodyPr>
          <a:lstStyle/>
          <a:p>
            <a:pPr>
              <a:spcBef>
                <a:spcPts val="0"/>
              </a:spcBef>
              <a:buNone/>
            </a:pPr>
            <a:r>
              <a:rPr sz="1400" lang="en"/>
              <a:t>Another extinction event! The Triassic-Jurassic extinction event happened between the first and second periods of the the Mesozoic Era. Neocomian is another name for the Lower/ Early Cretaceous epoch of the Cretaceous period. The rising sea levels during the Jurassic period resulted in the landmasses being covered with warm seas during the Cretaceous period, which might explain the reference to a beach. Clinging mold could refer to the abundance of chalk and therefore fossiliferous limestone during the Cretaceous period. When he says “eons came and eons fled”, it’s technically not possible because all of the points in time that occur in this poem are happening during one eon--the present eon, the Phanerozoic eon. By “night of death”, I’m not sure if he means the Cretaceous-Paleogene extinction event (the dinosaur one), or just a general occurrence.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txBox="1"/>
          <p:nvPr>
            <p:ph idx="1" type="body"/>
          </p:nvPr>
        </p:nvSpPr>
        <p:spPr>
          <a:xfrm>
            <a:off y="708900" x="440025"/>
            <a:ext cy="3725699" cx="3994500"/>
          </a:xfrm>
          <a:prstGeom prst="rect">
            <a:avLst/>
          </a:prstGeom>
        </p:spPr>
        <p:txBody>
          <a:bodyPr bIns="91425" rIns="91425" lIns="91425" tIns="91425" anchor="t" anchorCtr="0">
            <a:noAutofit/>
          </a:bodyPr>
          <a:lstStyle/>
          <a:p>
            <a:pPr rtl="0" lvl="0">
              <a:spcBef>
                <a:spcPts val="0"/>
              </a:spcBef>
              <a:buClr>
                <a:schemeClr val="dk1"/>
              </a:buClr>
              <a:buSzPct val="68750"/>
              <a:buFont typeface="Arial"/>
              <a:buNone/>
            </a:pPr>
            <a:r>
              <a:rPr b="1" sz="1600" lang="en">
                <a:solidFill>
                  <a:srgbClr val="222222"/>
                </a:solidFill>
              </a:rPr>
              <a:t>Then light and swift through the jungle trees</a:t>
            </a:r>
          </a:p>
          <a:p>
            <a:pPr rtl="0" lvl="0">
              <a:spcBef>
                <a:spcPts val="0"/>
              </a:spcBef>
              <a:buClr>
                <a:schemeClr val="dk1"/>
              </a:buClr>
              <a:buSzPct val="68750"/>
              <a:buFont typeface="Arial"/>
              <a:buNone/>
            </a:pPr>
            <a:r>
              <a:rPr b="1" sz="1600" lang="en">
                <a:solidFill>
                  <a:srgbClr val="222222"/>
                </a:solidFill>
              </a:rPr>
              <a:t>  We swung in our airy flights,</a:t>
            </a:r>
          </a:p>
          <a:p>
            <a:pPr rtl="0" lvl="0">
              <a:spcBef>
                <a:spcPts val="0"/>
              </a:spcBef>
              <a:buClr>
                <a:schemeClr val="dk1"/>
              </a:buClr>
              <a:buSzPct val="68750"/>
              <a:buFont typeface="Arial"/>
              <a:buNone/>
            </a:pPr>
            <a:r>
              <a:rPr sz="1600" lang="en">
                <a:solidFill>
                  <a:srgbClr val="222222"/>
                </a:solidFill>
              </a:rPr>
              <a:t>Or breathed in the balms of the fronded palms</a:t>
            </a:r>
          </a:p>
          <a:p>
            <a:pPr rtl="0" lvl="0">
              <a:spcBef>
                <a:spcPts val="0"/>
              </a:spcBef>
              <a:buClr>
                <a:schemeClr val="dk1"/>
              </a:buClr>
              <a:buSzPct val="68750"/>
              <a:buFont typeface="Arial"/>
              <a:buNone/>
            </a:pPr>
            <a:r>
              <a:rPr sz="1600" lang="en">
                <a:solidFill>
                  <a:srgbClr val="222222"/>
                </a:solidFill>
              </a:rPr>
              <a:t>  In the hush of the moonless nights;</a:t>
            </a:r>
          </a:p>
          <a:p>
            <a:pPr rtl="0" lvl="0">
              <a:spcBef>
                <a:spcPts val="0"/>
              </a:spcBef>
              <a:buClr>
                <a:schemeClr val="dk1"/>
              </a:buClr>
              <a:buSzPct val="68750"/>
              <a:buFont typeface="Arial"/>
              <a:buNone/>
            </a:pPr>
            <a:r>
              <a:rPr sz="1600" lang="en">
                <a:solidFill>
                  <a:srgbClr val="222222"/>
                </a:solidFill>
              </a:rPr>
              <a:t>And oh! what beautiful years were there</a:t>
            </a:r>
          </a:p>
          <a:p>
            <a:pPr rtl="0" lvl="0">
              <a:spcBef>
                <a:spcPts val="0"/>
              </a:spcBef>
              <a:buClr>
                <a:schemeClr val="dk1"/>
              </a:buClr>
              <a:buSzPct val="68750"/>
              <a:buFont typeface="Arial"/>
              <a:buNone/>
            </a:pPr>
            <a:r>
              <a:rPr sz="1600" lang="en">
                <a:solidFill>
                  <a:srgbClr val="222222"/>
                </a:solidFill>
              </a:rPr>
              <a:t>  When our hearts clung each to each;</a:t>
            </a:r>
          </a:p>
          <a:p>
            <a:pPr rtl="0" lvl="0">
              <a:spcBef>
                <a:spcPts val="0"/>
              </a:spcBef>
              <a:buClr>
                <a:schemeClr val="dk1"/>
              </a:buClr>
              <a:buSzPct val="68750"/>
              <a:buFont typeface="Arial"/>
              <a:buNone/>
            </a:pPr>
            <a:r>
              <a:rPr sz="1600" lang="en">
                <a:solidFill>
                  <a:srgbClr val="222222"/>
                </a:solidFill>
              </a:rPr>
              <a:t>When life was filled and our senses thrilled</a:t>
            </a:r>
          </a:p>
          <a:p>
            <a:pPr rtl="0" lvl="0">
              <a:spcBef>
                <a:spcPts val="0"/>
              </a:spcBef>
              <a:buClr>
                <a:schemeClr val="dk1"/>
              </a:buClr>
              <a:buSzPct val="68750"/>
              <a:buFont typeface="Arial"/>
              <a:buNone/>
            </a:pPr>
            <a:r>
              <a:rPr sz="1600" lang="en">
                <a:solidFill>
                  <a:srgbClr val="222222"/>
                </a:solidFill>
              </a:rPr>
              <a:t>  In the </a:t>
            </a:r>
            <a:r>
              <a:rPr b="1" sz="1600" lang="en">
                <a:solidFill>
                  <a:srgbClr val="222222"/>
                </a:solidFill>
              </a:rPr>
              <a:t>first faint dawn of speech</a:t>
            </a:r>
            <a:r>
              <a:rPr sz="1600" lang="en">
                <a:solidFill>
                  <a:srgbClr val="222222"/>
                </a:solidFill>
              </a:rPr>
              <a:t>.</a:t>
            </a:r>
          </a:p>
          <a:p>
            <a:pPr>
              <a:spcBef>
                <a:spcPts val="0"/>
              </a:spcBef>
              <a:buNone/>
            </a:pPr>
            <a:r>
              <a:t/>
            </a:r>
            <a:endParaRPr/>
          </a:p>
        </p:txBody>
      </p:sp>
      <p:sp>
        <p:nvSpPr>
          <p:cNvPr id="60" name="Shape 60"/>
          <p:cNvSpPr txBox="1"/>
          <p:nvPr>
            <p:ph idx="2" type="body"/>
          </p:nvPr>
        </p:nvSpPr>
        <p:spPr>
          <a:xfrm>
            <a:off y="708900" x="4692273"/>
            <a:ext cy="3725699" cx="3994500"/>
          </a:xfrm>
          <a:prstGeom prst="rect">
            <a:avLst/>
          </a:prstGeom>
        </p:spPr>
        <p:txBody>
          <a:bodyPr bIns="91425" rIns="91425" lIns="91425" tIns="91425" anchor="t" anchorCtr="0">
            <a:noAutofit/>
          </a:bodyPr>
          <a:lstStyle/>
          <a:p>
            <a:pPr>
              <a:spcBef>
                <a:spcPts val="0"/>
              </a:spcBef>
              <a:buNone/>
            </a:pPr>
            <a:r>
              <a:rPr sz="1400" lang="en"/>
              <a:t>During the Paleocene epoch, the first part of the Paleogene period, small mammals that had survived the Cretaceous-Paleogene extinction reproduced and diversified. The most successful mammals were from the primate family. Some theories about when human language developed maintain that it began at least 50,000 years ago; other theories suggest that it “began” before that and slowly became more sophisticated. So in terms of the GT, Smith skipped ahead a few 65 million years within one stanza to the Holocene Epoch.</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y="0" x="0"/>
          <a:ext cy="0" cx="0"/>
          <a:chOff y="0" x="0"/>
          <a:chExt cy="0" cx="0"/>
        </a:xfrm>
      </p:grpSpPr>
      <p:sp>
        <p:nvSpPr>
          <p:cNvPr id="65" name="Shape 65"/>
          <p:cNvSpPr txBox="1"/>
          <p:nvPr>
            <p:ph idx="1" type="body"/>
          </p:nvPr>
        </p:nvSpPr>
        <p:spPr>
          <a:xfrm>
            <a:off y="854875" x="448625"/>
            <a:ext cy="3725699" cx="3994500"/>
          </a:xfrm>
          <a:prstGeom prst="rect">
            <a:avLst/>
          </a:prstGeom>
        </p:spPr>
        <p:txBody>
          <a:bodyPr bIns="91425" rIns="91425" lIns="91425" tIns="91425" anchor="t" anchorCtr="0">
            <a:noAutofit/>
          </a:bodyPr>
          <a:lstStyle/>
          <a:p>
            <a:pPr rtl="0" lvl="0">
              <a:spcBef>
                <a:spcPts val="0"/>
              </a:spcBef>
              <a:buClr>
                <a:schemeClr val="dk1"/>
              </a:buClr>
              <a:buSzPct val="64705"/>
              <a:buFont typeface="Arial"/>
              <a:buNone/>
            </a:pPr>
            <a:r>
              <a:rPr sz="1700" lang="en">
                <a:solidFill>
                  <a:srgbClr val="222222"/>
                </a:solidFill>
              </a:rPr>
              <a:t>Thus life by life and love by love</a:t>
            </a:r>
          </a:p>
          <a:p>
            <a:pPr rtl="0" lvl="0">
              <a:spcBef>
                <a:spcPts val="0"/>
              </a:spcBef>
              <a:buClr>
                <a:schemeClr val="dk1"/>
              </a:buClr>
              <a:buSzPct val="64705"/>
              <a:buFont typeface="Arial"/>
              <a:buNone/>
            </a:pPr>
            <a:r>
              <a:rPr sz="1700" lang="en">
                <a:solidFill>
                  <a:srgbClr val="222222"/>
                </a:solidFill>
              </a:rPr>
              <a:t>  We passed through the cycles strange,</a:t>
            </a:r>
          </a:p>
          <a:p>
            <a:pPr rtl="0" lvl="0">
              <a:spcBef>
                <a:spcPts val="0"/>
              </a:spcBef>
              <a:buClr>
                <a:schemeClr val="dk1"/>
              </a:buClr>
              <a:buSzPct val="64705"/>
              <a:buFont typeface="Arial"/>
              <a:buNone/>
            </a:pPr>
            <a:r>
              <a:rPr sz="1700" lang="en">
                <a:solidFill>
                  <a:srgbClr val="222222"/>
                </a:solidFill>
              </a:rPr>
              <a:t>And breath by breath and death by death</a:t>
            </a:r>
          </a:p>
          <a:p>
            <a:pPr rtl="0" lvl="0">
              <a:spcBef>
                <a:spcPts val="0"/>
              </a:spcBef>
              <a:buClr>
                <a:schemeClr val="dk1"/>
              </a:buClr>
              <a:buSzPct val="64705"/>
              <a:buFont typeface="Arial"/>
              <a:buNone/>
            </a:pPr>
            <a:r>
              <a:rPr sz="1700" lang="en">
                <a:solidFill>
                  <a:srgbClr val="222222"/>
                </a:solidFill>
              </a:rPr>
              <a:t>  We followed the chain of change.</a:t>
            </a:r>
          </a:p>
          <a:p>
            <a:pPr rtl="0" lvl="0">
              <a:spcBef>
                <a:spcPts val="0"/>
              </a:spcBef>
              <a:buClr>
                <a:schemeClr val="dk1"/>
              </a:buClr>
              <a:buSzPct val="64705"/>
              <a:buFont typeface="Arial"/>
              <a:buNone/>
            </a:pPr>
            <a:r>
              <a:rPr sz="1700" lang="en">
                <a:solidFill>
                  <a:srgbClr val="222222"/>
                </a:solidFill>
              </a:rPr>
              <a:t>Till there came a time in the law of life</a:t>
            </a:r>
          </a:p>
          <a:p>
            <a:pPr rtl="0" lvl="0">
              <a:spcBef>
                <a:spcPts val="0"/>
              </a:spcBef>
              <a:buClr>
                <a:schemeClr val="dk1"/>
              </a:buClr>
              <a:buSzPct val="64705"/>
              <a:buFont typeface="Arial"/>
              <a:buNone/>
            </a:pPr>
            <a:r>
              <a:rPr sz="1700" lang="en">
                <a:solidFill>
                  <a:srgbClr val="222222"/>
                </a:solidFill>
              </a:rPr>
              <a:t>  When over the nursing sod</a:t>
            </a:r>
          </a:p>
          <a:p>
            <a:pPr rtl="0" lvl="0">
              <a:spcBef>
                <a:spcPts val="0"/>
              </a:spcBef>
              <a:buClr>
                <a:schemeClr val="dk1"/>
              </a:buClr>
              <a:buSzPct val="64705"/>
              <a:buFont typeface="Arial"/>
              <a:buNone/>
            </a:pPr>
            <a:r>
              <a:rPr sz="1700" lang="en">
                <a:solidFill>
                  <a:srgbClr val="222222"/>
                </a:solidFill>
              </a:rPr>
              <a:t>The shadows broke and the soul awoke</a:t>
            </a:r>
          </a:p>
          <a:p>
            <a:pPr rtl="0" lvl="0">
              <a:spcBef>
                <a:spcPts val="0"/>
              </a:spcBef>
              <a:buClr>
                <a:schemeClr val="dk1"/>
              </a:buClr>
              <a:buSzPct val="64705"/>
              <a:buFont typeface="Arial"/>
              <a:buNone/>
            </a:pPr>
            <a:r>
              <a:rPr sz="1700" lang="en">
                <a:solidFill>
                  <a:srgbClr val="222222"/>
                </a:solidFill>
              </a:rPr>
              <a:t>  In a strange, </a:t>
            </a:r>
            <a:r>
              <a:rPr b="1" sz="1700" lang="en">
                <a:solidFill>
                  <a:srgbClr val="222222"/>
                </a:solidFill>
              </a:rPr>
              <a:t>dim dream of God</a:t>
            </a:r>
            <a:r>
              <a:rPr sz="1700" lang="en">
                <a:solidFill>
                  <a:srgbClr val="222222"/>
                </a:solidFill>
              </a:rPr>
              <a:t>.</a:t>
            </a:r>
          </a:p>
          <a:p>
            <a:pPr>
              <a:spcBef>
                <a:spcPts val="0"/>
              </a:spcBef>
              <a:buNone/>
            </a:pPr>
            <a:r>
              <a:t/>
            </a:r>
            <a:endParaRPr/>
          </a:p>
        </p:txBody>
      </p:sp>
      <p:sp>
        <p:nvSpPr>
          <p:cNvPr id="66" name="Shape 66"/>
          <p:cNvSpPr txBox="1"/>
          <p:nvPr>
            <p:ph idx="2" type="body"/>
          </p:nvPr>
        </p:nvSpPr>
        <p:spPr>
          <a:xfrm>
            <a:off y="708900" x="4683698"/>
            <a:ext cy="3725699" cx="3994500"/>
          </a:xfrm>
          <a:prstGeom prst="rect">
            <a:avLst/>
          </a:prstGeom>
        </p:spPr>
        <p:txBody>
          <a:bodyPr bIns="91425" rIns="91425" lIns="91425" tIns="91425" anchor="t" anchorCtr="0">
            <a:noAutofit/>
          </a:bodyPr>
          <a:lstStyle/>
          <a:p>
            <a:pPr>
              <a:spcBef>
                <a:spcPts val="0"/>
              </a:spcBef>
              <a:buNone/>
            </a:pPr>
            <a:r>
              <a:rPr sz="1400" lang="en"/>
              <a:t>It’s weird; according to Wikipedia, religious behavior in humans developed earlier than language. How can a community practice a religion without communication? However, the article also talks about how chimpanzees and bonobos possess qualities vital to religious behavior, such as “high intelligence, capacity for symbolic communication, a sense of social norms, realization of “self” and the concept of continuity”, so maybe it’s not that surprising. I guess Smith went back in time to the Paleolithic Age, the end of the Pleistocene Epoch.</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ph idx="1" type="body"/>
          </p:nvPr>
        </p:nvSpPr>
        <p:spPr>
          <a:xfrm>
            <a:off y="957925" x="440025"/>
            <a:ext cy="3725699" cx="3994500"/>
          </a:xfrm>
          <a:prstGeom prst="rect">
            <a:avLst/>
          </a:prstGeom>
        </p:spPr>
        <p:txBody>
          <a:bodyPr bIns="91425" rIns="91425" lIns="91425" tIns="91425" anchor="t" anchorCtr="0">
            <a:noAutofit/>
          </a:bodyPr>
          <a:lstStyle/>
          <a:p>
            <a:pPr rtl="0" lvl="0">
              <a:spcBef>
                <a:spcPts val="0"/>
              </a:spcBef>
              <a:buClr>
                <a:schemeClr val="dk1"/>
              </a:buClr>
              <a:buSzPct val="64705"/>
              <a:buFont typeface="Arial"/>
              <a:buNone/>
            </a:pPr>
            <a:r>
              <a:rPr sz="1700" lang="en">
                <a:solidFill>
                  <a:srgbClr val="222222"/>
                </a:solidFill>
              </a:rPr>
              <a:t>I was thewed like an </a:t>
            </a:r>
            <a:r>
              <a:rPr b="1" sz="1700" lang="en">
                <a:solidFill>
                  <a:srgbClr val="222222"/>
                </a:solidFill>
              </a:rPr>
              <a:t>Auroch </a:t>
            </a:r>
            <a:r>
              <a:rPr sz="1700" lang="en">
                <a:solidFill>
                  <a:srgbClr val="222222"/>
                </a:solidFill>
              </a:rPr>
              <a:t>bull</a:t>
            </a:r>
          </a:p>
          <a:p>
            <a:pPr rtl="0" lvl="0">
              <a:spcBef>
                <a:spcPts val="0"/>
              </a:spcBef>
              <a:buClr>
                <a:schemeClr val="dk1"/>
              </a:buClr>
              <a:buSzPct val="64705"/>
              <a:buFont typeface="Arial"/>
              <a:buNone/>
            </a:pPr>
            <a:r>
              <a:rPr sz="1700" lang="en">
                <a:solidFill>
                  <a:srgbClr val="222222"/>
                </a:solidFill>
              </a:rPr>
              <a:t>  And tusked like the great </a:t>
            </a:r>
            <a:r>
              <a:rPr b="1" sz="1700" lang="en">
                <a:solidFill>
                  <a:srgbClr val="222222"/>
                </a:solidFill>
              </a:rPr>
              <a:t>cave bear</a:t>
            </a:r>
            <a:r>
              <a:rPr sz="1700" lang="en">
                <a:solidFill>
                  <a:srgbClr val="222222"/>
                </a:solidFill>
              </a:rPr>
              <a:t>;</a:t>
            </a:r>
          </a:p>
          <a:p>
            <a:pPr rtl="0" lvl="0">
              <a:spcBef>
                <a:spcPts val="0"/>
              </a:spcBef>
              <a:buClr>
                <a:schemeClr val="dk1"/>
              </a:buClr>
              <a:buSzPct val="64705"/>
              <a:buFont typeface="Arial"/>
              <a:buNone/>
            </a:pPr>
            <a:r>
              <a:rPr sz="1700" lang="en">
                <a:solidFill>
                  <a:srgbClr val="222222"/>
                </a:solidFill>
              </a:rPr>
              <a:t>And you, my sweet, from head to feet</a:t>
            </a:r>
          </a:p>
          <a:p>
            <a:pPr rtl="0" lvl="0">
              <a:spcBef>
                <a:spcPts val="0"/>
              </a:spcBef>
              <a:buClr>
                <a:schemeClr val="dk1"/>
              </a:buClr>
              <a:buSzPct val="64705"/>
              <a:buFont typeface="Arial"/>
              <a:buNone/>
            </a:pPr>
            <a:r>
              <a:rPr sz="1700" lang="en">
                <a:solidFill>
                  <a:srgbClr val="222222"/>
                </a:solidFill>
              </a:rPr>
              <a:t>  Were gowned in your glorious hair.</a:t>
            </a:r>
          </a:p>
          <a:p>
            <a:pPr rtl="0" lvl="0">
              <a:spcBef>
                <a:spcPts val="0"/>
              </a:spcBef>
              <a:buClr>
                <a:schemeClr val="dk1"/>
              </a:buClr>
              <a:buSzPct val="64705"/>
              <a:buFont typeface="Arial"/>
              <a:buNone/>
            </a:pPr>
            <a:r>
              <a:rPr sz="1700" lang="en">
                <a:solidFill>
                  <a:srgbClr val="222222"/>
                </a:solidFill>
              </a:rPr>
              <a:t>Deep in the gloom of a fireless cave,</a:t>
            </a:r>
          </a:p>
          <a:p>
            <a:pPr rtl="0" lvl="0">
              <a:spcBef>
                <a:spcPts val="0"/>
              </a:spcBef>
              <a:buClr>
                <a:schemeClr val="dk1"/>
              </a:buClr>
              <a:buSzPct val="64705"/>
              <a:buFont typeface="Arial"/>
              <a:buNone/>
            </a:pPr>
            <a:r>
              <a:rPr sz="1700" lang="en">
                <a:solidFill>
                  <a:srgbClr val="222222"/>
                </a:solidFill>
              </a:rPr>
              <a:t>  When the night fell o'er the plain</a:t>
            </a:r>
          </a:p>
          <a:p>
            <a:pPr rtl="0" lvl="0">
              <a:spcBef>
                <a:spcPts val="0"/>
              </a:spcBef>
              <a:buClr>
                <a:schemeClr val="dk1"/>
              </a:buClr>
              <a:buSzPct val="64705"/>
              <a:buFont typeface="Arial"/>
              <a:buNone/>
            </a:pPr>
            <a:r>
              <a:rPr sz="1700" lang="en">
                <a:solidFill>
                  <a:srgbClr val="222222"/>
                </a:solidFill>
              </a:rPr>
              <a:t>And the moon hung red o'er the river bed</a:t>
            </a:r>
          </a:p>
          <a:p>
            <a:pPr rtl="0" lvl="0">
              <a:spcBef>
                <a:spcPts val="0"/>
              </a:spcBef>
              <a:buClr>
                <a:schemeClr val="dk1"/>
              </a:buClr>
              <a:buSzPct val="64705"/>
              <a:buFont typeface="Arial"/>
              <a:buNone/>
            </a:pPr>
            <a:r>
              <a:rPr sz="1700" lang="en">
                <a:solidFill>
                  <a:srgbClr val="222222"/>
                </a:solidFill>
              </a:rPr>
              <a:t>  We mumbled the bones of the slain.</a:t>
            </a:r>
          </a:p>
          <a:p>
            <a:pPr>
              <a:spcBef>
                <a:spcPts val="0"/>
              </a:spcBef>
              <a:buNone/>
            </a:pPr>
            <a:r>
              <a:t/>
            </a:r>
            <a:endParaRPr/>
          </a:p>
        </p:txBody>
      </p:sp>
      <p:sp>
        <p:nvSpPr>
          <p:cNvPr id="72" name="Shape 72"/>
          <p:cNvSpPr txBox="1"/>
          <p:nvPr>
            <p:ph idx="2" type="body"/>
          </p:nvPr>
        </p:nvSpPr>
        <p:spPr>
          <a:xfrm>
            <a:off y="873850" x="4683673"/>
            <a:ext cy="3725699" cx="3994500"/>
          </a:xfrm>
          <a:prstGeom prst="rect">
            <a:avLst/>
          </a:prstGeom>
        </p:spPr>
        <p:txBody>
          <a:bodyPr bIns="91425" rIns="91425" lIns="91425" tIns="91425" anchor="t" anchorCtr="0">
            <a:noAutofit/>
          </a:bodyPr>
          <a:lstStyle/>
          <a:p>
            <a:pPr>
              <a:spcBef>
                <a:spcPts val="0"/>
              </a:spcBef>
              <a:buNone/>
            </a:pPr>
            <a:r>
              <a:rPr sz="1400" lang="en"/>
              <a:t>This is chronological; aurochs were definitely around during the Neolithic Age, the first part of the Holocene Epoch. Cave bears were alive from the Pleistocene Epoch to about 28,000 years ago. They didn’t have tusks, but very large molars. They went extinct during the Last Glacial Maximum, during which a large percentage of the continents were covered with ice.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